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949" y="768273"/>
            <a:ext cx="592963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8600" y="4050987"/>
            <a:ext cx="5644601" cy="4911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1500" b="1" spc="10" dirty="0">
                <a:solidFill>
                  <a:srgbClr val="FFFFFF"/>
                </a:solidFill>
                <a:latin typeface="Trebuchet MS"/>
                <a:cs typeface="Trebuchet MS"/>
              </a:rPr>
              <a:t>Моряк-подводник</a:t>
            </a:r>
            <a:r>
              <a:rPr sz="1500" b="1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rebuchet MS"/>
                <a:cs typeface="Trebuchet MS"/>
              </a:rPr>
              <a:t>—</a:t>
            </a:r>
            <a:r>
              <a:rPr sz="1500" spc="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 err="1">
                <a:solidFill>
                  <a:srgbClr val="FFFFFF"/>
                </a:solidFill>
                <a:latin typeface="Trebuchet MS"/>
                <a:cs typeface="Trebuchet MS"/>
              </a:rPr>
              <a:t>героическая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 err="1">
                <a:solidFill>
                  <a:srgbClr val="FFFFFF"/>
                </a:solidFill>
                <a:latin typeface="Trebuchet MS"/>
                <a:cs typeface="Trebuchet MS"/>
              </a:rPr>
              <a:t>профессия</a:t>
            </a:r>
            <a:r>
              <a:rPr lang="ru-RU" sz="1500" dirty="0">
                <a:solidFill>
                  <a:srgbClr val="FFFFFF"/>
                </a:solidFill>
                <a:latin typeface="Trebuchet MS"/>
                <a:cs typeface="Trebuchet MS"/>
              </a:rPr>
              <a:t>;</a:t>
            </a:r>
            <a:r>
              <a:rPr sz="15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lang="ru-RU" sz="1500" spc="-5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30"/>
              </a:spcBef>
            </a:pPr>
            <a:r>
              <a:rPr sz="1500" spc="55" dirty="0" err="1">
                <a:solidFill>
                  <a:srgbClr val="FFFFFF"/>
                </a:solidFill>
                <a:latin typeface="Trebuchet MS"/>
                <a:cs typeface="Trebuchet MS"/>
              </a:rPr>
              <a:t>подводный</a:t>
            </a:r>
            <a:r>
              <a:rPr sz="15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FFFFFF"/>
                </a:solidFill>
                <a:latin typeface="Trebuchet MS"/>
                <a:cs typeface="Trebuchet MS"/>
              </a:rPr>
              <a:t>флот</a:t>
            </a:r>
            <a:r>
              <a:rPr sz="15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rebuchet MS"/>
                <a:cs typeface="Trebuchet MS"/>
              </a:rPr>
              <a:t>—</a:t>
            </a:r>
            <a:r>
              <a:rPr sz="15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Trebuchet MS"/>
                <a:cs typeface="Trebuchet MS"/>
              </a:rPr>
              <a:t>надёжный </a:t>
            </a:r>
            <a:r>
              <a:rPr sz="1500" spc="50" dirty="0">
                <a:solidFill>
                  <a:srgbClr val="FFFFFF"/>
                </a:solidFill>
                <a:latin typeface="Trebuchet MS"/>
                <a:cs typeface="Trebuchet MS"/>
              </a:rPr>
              <a:t>щит</a:t>
            </a:r>
            <a:r>
              <a:rPr sz="15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rebuchet MS"/>
                <a:cs typeface="Trebuchet MS"/>
              </a:rPr>
              <a:t>страны.</a:t>
            </a:r>
            <a:endParaRPr sz="15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2600" y="2281365"/>
            <a:ext cx="6682901" cy="116826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4410"/>
              </a:lnSpc>
              <a:spcBef>
                <a:spcPts val="310"/>
              </a:spcBef>
            </a:pPr>
            <a:r>
              <a:rPr sz="3750" spc="65" dirty="0" err="1"/>
              <a:t>День</a:t>
            </a:r>
            <a:r>
              <a:rPr sz="3750" spc="65" dirty="0"/>
              <a:t> </a:t>
            </a:r>
            <a:r>
              <a:rPr sz="3750" dirty="0"/>
              <a:t>моряка-</a:t>
            </a:r>
            <a:r>
              <a:rPr sz="3750" spc="60" dirty="0"/>
              <a:t>подводника </a:t>
            </a:r>
            <a:r>
              <a:rPr sz="3750" spc="80" dirty="0"/>
              <a:t>России</a:t>
            </a:r>
            <a:endParaRPr sz="37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A0C1D1-ECD3-4CA5-A09C-E0645BF90476}"/>
              </a:ext>
            </a:extLst>
          </p:cNvPr>
          <p:cNvSpPr txBox="1"/>
          <p:nvPr/>
        </p:nvSpPr>
        <p:spPr>
          <a:xfrm>
            <a:off x="266698" y="553376"/>
            <a:ext cx="8724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rebuchet MS" panose="020B0603020202020204" pitchFamily="34" charset="0"/>
              </a:rPr>
              <a:t>Государственное бюджетное образовательное учреждение дополнительного       образования Республики Крым «Региональный центр по подготовке к военной службе и военно-патриотическому воспитанию»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B837C3-8EE2-C2B9-50C4-64B89DD2A3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81471" y="941569"/>
            <a:ext cx="2237458" cy="18703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7925" y="2953702"/>
            <a:ext cx="4948555" cy="110363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День</a:t>
            </a:r>
            <a:r>
              <a:rPr sz="1800" spc="20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моряка-подводника</a:t>
            </a:r>
            <a:r>
              <a:rPr sz="1800" spc="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воплощает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профессионализм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мужество.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Современные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технологии</a:t>
            </a: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образование</a:t>
            </a:r>
            <a:r>
              <a:rPr sz="18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обеспечивают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устойчивое</a:t>
            </a:r>
            <a:r>
              <a:rPr sz="18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развитие</a:t>
            </a:r>
            <a:r>
              <a:rPr sz="18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8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Trebuchet MS"/>
                <a:cs typeface="Trebuchet MS"/>
              </a:rPr>
              <a:t>безопасность</a:t>
            </a:r>
            <a:r>
              <a:rPr sz="18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rebuchet MS"/>
                <a:cs typeface="Trebuchet MS"/>
              </a:rPr>
              <a:t>России.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27925" y="713727"/>
            <a:ext cx="4814570" cy="74866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250"/>
              </a:spcBef>
            </a:pPr>
            <a:r>
              <a:rPr dirty="0"/>
              <a:t>Значение</a:t>
            </a:r>
            <a:r>
              <a:rPr spc="-60" dirty="0"/>
              <a:t> </a:t>
            </a:r>
            <a:r>
              <a:rPr spc="55" dirty="0"/>
              <a:t>службы</a:t>
            </a:r>
            <a:r>
              <a:rPr spc="-55" dirty="0"/>
              <a:t> </a:t>
            </a:r>
            <a:r>
              <a:rPr dirty="0"/>
              <a:t>и</a:t>
            </a:r>
            <a:r>
              <a:rPr spc="-60" dirty="0"/>
              <a:t> </a:t>
            </a:r>
            <a:r>
              <a:rPr spc="40" dirty="0"/>
              <a:t>перспективы </a:t>
            </a:r>
            <a:r>
              <a:rPr dirty="0"/>
              <a:t>подводного</a:t>
            </a:r>
            <a:r>
              <a:rPr spc="305" dirty="0"/>
              <a:t> </a:t>
            </a:r>
            <a:r>
              <a:rPr spc="-20" dirty="0"/>
              <a:t>флота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244" y="1250099"/>
              <a:ext cx="3297110" cy="338640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058843" y="2643962"/>
            <a:ext cx="4699635" cy="1120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sz="1600" dirty="0">
                <a:latin typeface="Trebuchet MS"/>
                <a:cs typeface="Trebuchet MS"/>
              </a:rPr>
              <a:t>День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моряка-подводника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отмечается</a:t>
            </a:r>
            <a:r>
              <a:rPr sz="1600" spc="80" dirty="0">
                <a:latin typeface="Trebuchet MS"/>
                <a:cs typeface="Trebuchet MS"/>
              </a:rPr>
              <a:t> </a:t>
            </a:r>
            <a:r>
              <a:rPr sz="1600" spc="55" dirty="0">
                <a:latin typeface="Trebuchet MS"/>
                <a:cs typeface="Trebuchet MS"/>
              </a:rPr>
              <a:t>19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марта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с </a:t>
            </a:r>
            <a:r>
              <a:rPr sz="1600" spc="55" dirty="0">
                <a:latin typeface="Trebuchet MS"/>
                <a:cs typeface="Trebuchet MS"/>
              </a:rPr>
              <a:t>1906</a:t>
            </a:r>
            <a:r>
              <a:rPr sz="1600" spc="70" dirty="0">
                <a:latin typeface="Trebuchet MS"/>
                <a:cs typeface="Trebuchet MS"/>
              </a:rPr>
              <a:t> </a:t>
            </a:r>
            <a:r>
              <a:rPr sz="1600" spc="-30" dirty="0">
                <a:latin typeface="Trebuchet MS"/>
                <a:cs typeface="Trebuchet MS"/>
              </a:rPr>
              <a:t>года.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Праздник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посвящён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героизму</a:t>
            </a:r>
            <a:r>
              <a:rPr sz="1600" spc="7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и </a:t>
            </a:r>
            <a:r>
              <a:rPr sz="1600" dirty="0">
                <a:latin typeface="Trebuchet MS"/>
                <a:cs typeface="Trebuchet MS"/>
              </a:rPr>
              <a:t>службе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подводников,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укрепляющих</a:t>
            </a:r>
            <a:r>
              <a:rPr sz="1600" spc="50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безопасность</a:t>
            </a:r>
            <a:r>
              <a:rPr sz="1600" spc="30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России.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01248" y="653059"/>
            <a:ext cx="3851910" cy="98933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3750"/>
              </a:lnSpc>
              <a:spcBef>
                <a:spcPts val="290"/>
              </a:spcBef>
            </a:pPr>
            <a:r>
              <a:rPr sz="3200" spc="55" dirty="0">
                <a:solidFill>
                  <a:srgbClr val="000000"/>
                </a:solidFill>
              </a:rPr>
              <a:t>История</a:t>
            </a:r>
            <a:r>
              <a:rPr sz="3200" spc="-16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и</a:t>
            </a:r>
            <a:r>
              <a:rPr sz="3200" spc="-160" dirty="0">
                <a:solidFill>
                  <a:srgbClr val="000000"/>
                </a:solidFill>
              </a:rPr>
              <a:t> </a:t>
            </a:r>
            <a:r>
              <a:rPr sz="3200" spc="-10" dirty="0">
                <a:solidFill>
                  <a:srgbClr val="000000"/>
                </a:solidFill>
              </a:rPr>
              <a:t>значение </a:t>
            </a:r>
            <a:r>
              <a:rPr sz="3200" spc="55" dirty="0">
                <a:solidFill>
                  <a:srgbClr val="000000"/>
                </a:solidFill>
              </a:rPr>
              <a:t>праздника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8748420" y="346951"/>
            <a:ext cx="97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Trebuchet MS"/>
                <a:cs typeface="Trebuchet MS"/>
              </a:rPr>
              <a:t>2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24898" y="1635696"/>
              <a:ext cx="2657741" cy="300390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245999" y="2061806"/>
            <a:ext cx="2285365" cy="136080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300" dirty="0">
                <a:latin typeface="Trebuchet MS"/>
                <a:cs typeface="Trebuchet MS"/>
              </a:rPr>
              <a:t>Приказ</a:t>
            </a:r>
            <a:r>
              <a:rPr sz="1300" spc="19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Морского</a:t>
            </a:r>
            <a:r>
              <a:rPr sz="1300" spc="19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ведомства</a:t>
            </a:r>
            <a:endParaRPr sz="1300">
              <a:latin typeface="Trebuchet MS"/>
              <a:cs typeface="Trebuchet MS"/>
            </a:endParaRPr>
          </a:p>
          <a:p>
            <a:pPr marL="12700" marR="66675">
              <a:lnSpc>
                <a:spcPct val="112300"/>
              </a:lnSpc>
            </a:pPr>
            <a:r>
              <a:rPr sz="1300" spc="140" dirty="0">
                <a:latin typeface="Trebuchet MS"/>
                <a:cs typeface="Trebuchet MS"/>
              </a:rPr>
              <a:t>№</a:t>
            </a:r>
            <a:r>
              <a:rPr sz="1300" spc="-2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52</a:t>
            </a:r>
            <a:r>
              <a:rPr sz="1300" spc="-2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утвердил</a:t>
            </a:r>
            <a:r>
              <a:rPr sz="1300" spc="-2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новую </a:t>
            </a:r>
            <a:r>
              <a:rPr sz="1300" dirty="0">
                <a:latin typeface="Trebuchet MS"/>
                <a:cs typeface="Trebuchet MS"/>
              </a:rPr>
              <a:t>категорию</a:t>
            </a:r>
            <a:r>
              <a:rPr sz="1300" spc="-5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судов,</a:t>
            </a:r>
            <a:r>
              <a:rPr sz="1300" spc="-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что</a:t>
            </a:r>
            <a:r>
              <a:rPr sz="1300" spc="-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стало </a:t>
            </a:r>
            <a:r>
              <a:rPr sz="1300" dirty="0">
                <a:latin typeface="Trebuchet MS"/>
                <a:cs typeface="Trebuchet MS"/>
              </a:rPr>
              <a:t>основой</a:t>
            </a:r>
            <a:r>
              <a:rPr sz="1300" spc="9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для</a:t>
            </a:r>
            <a:r>
              <a:rPr sz="1300" spc="9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формирования </a:t>
            </a:r>
            <a:r>
              <a:rPr sz="1300" dirty="0">
                <a:latin typeface="Trebuchet MS"/>
                <a:cs typeface="Trebuchet MS"/>
              </a:rPr>
              <a:t>мощного</a:t>
            </a:r>
            <a:r>
              <a:rPr sz="1300" spc="15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подводного</a:t>
            </a:r>
            <a:r>
              <a:rPr sz="1300" spc="155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флота </a:t>
            </a:r>
            <a:r>
              <a:rPr sz="1300" spc="-10" dirty="0">
                <a:latin typeface="Trebuchet MS"/>
                <a:cs typeface="Trebuchet MS"/>
              </a:rPr>
              <a:t>страны.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5350" y="2061806"/>
            <a:ext cx="2014855" cy="1805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sz="1300" dirty="0">
                <a:latin typeface="Trebuchet MS"/>
                <a:cs typeface="Trebuchet MS"/>
              </a:rPr>
              <a:t>19</a:t>
            </a:r>
            <a:r>
              <a:rPr sz="1300" spc="5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марта</a:t>
            </a:r>
            <a:r>
              <a:rPr sz="1300" spc="5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1906</a:t>
            </a:r>
            <a:r>
              <a:rPr sz="1300" spc="55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года </a:t>
            </a:r>
            <a:r>
              <a:rPr sz="1300" dirty="0">
                <a:latin typeface="Trebuchet MS"/>
                <a:cs typeface="Trebuchet MS"/>
              </a:rPr>
              <a:t>подводные</a:t>
            </a:r>
            <a:r>
              <a:rPr sz="1300" spc="180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лодки </a:t>
            </a:r>
            <a:r>
              <a:rPr sz="1300" dirty="0">
                <a:latin typeface="Trebuchet MS"/>
                <a:cs typeface="Trebuchet MS"/>
              </a:rPr>
              <a:t>официально</a:t>
            </a:r>
            <a:r>
              <a:rPr sz="1300" spc="14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внесены</a:t>
            </a:r>
            <a:r>
              <a:rPr sz="1300" spc="145" dirty="0">
                <a:latin typeface="Trebuchet MS"/>
                <a:cs typeface="Trebuchet MS"/>
              </a:rPr>
              <a:t> </a:t>
            </a:r>
            <a:r>
              <a:rPr sz="1300" spc="15" dirty="0">
                <a:latin typeface="Trebuchet MS"/>
                <a:cs typeface="Trebuchet MS"/>
              </a:rPr>
              <a:t>в </a:t>
            </a:r>
            <a:r>
              <a:rPr sz="1300" dirty="0">
                <a:latin typeface="Trebuchet MS"/>
                <a:cs typeface="Trebuchet MS"/>
              </a:rPr>
              <a:t>классификацию</a:t>
            </a:r>
            <a:r>
              <a:rPr sz="1300" spc="75" dirty="0">
                <a:latin typeface="Trebuchet MS"/>
                <a:cs typeface="Trebuchet MS"/>
              </a:rPr>
              <a:t> </a:t>
            </a:r>
            <a:r>
              <a:rPr sz="1300" spc="85" dirty="0">
                <a:latin typeface="Trebuchet MS"/>
                <a:cs typeface="Trebuchet MS"/>
              </a:rPr>
              <a:t>ВМФ</a:t>
            </a:r>
            <a:r>
              <a:rPr sz="1300" spc="80" dirty="0">
                <a:latin typeface="Trebuchet MS"/>
                <a:cs typeface="Trebuchet MS"/>
              </a:rPr>
              <a:t> </a:t>
            </a:r>
            <a:r>
              <a:rPr sz="1300" spc="-25" dirty="0">
                <a:latin typeface="Trebuchet MS"/>
                <a:cs typeface="Trebuchet MS"/>
              </a:rPr>
              <a:t>как </a:t>
            </a:r>
            <a:r>
              <a:rPr sz="1300" spc="10" dirty="0">
                <a:latin typeface="Trebuchet MS"/>
                <a:cs typeface="Trebuchet MS"/>
              </a:rPr>
              <a:t>самостоятельный</a:t>
            </a:r>
            <a:r>
              <a:rPr sz="1300" spc="21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класс кораблей.</a:t>
            </a:r>
            <a:r>
              <a:rPr sz="1300" spc="4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Этот</a:t>
            </a:r>
            <a:r>
              <a:rPr sz="1300" spc="40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день </a:t>
            </a:r>
            <a:r>
              <a:rPr sz="1300" dirty="0">
                <a:latin typeface="Trebuchet MS"/>
                <a:cs typeface="Trebuchet MS"/>
              </a:rPr>
              <a:t>считается</a:t>
            </a:r>
            <a:r>
              <a:rPr sz="1300" spc="4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рождением </a:t>
            </a:r>
            <a:r>
              <a:rPr sz="1300" dirty="0">
                <a:latin typeface="Trebuchet MS"/>
                <a:cs typeface="Trebuchet MS"/>
              </a:rPr>
              <a:t>подводных</a:t>
            </a:r>
            <a:r>
              <a:rPr sz="1300" spc="75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сил</a:t>
            </a:r>
            <a:r>
              <a:rPr sz="1300" spc="7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России.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0" dirty="0">
                <a:solidFill>
                  <a:srgbClr val="000000"/>
                </a:solidFill>
              </a:rPr>
              <a:t>Возникновение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праздника: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вехи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истории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48420" y="346951"/>
            <a:ext cx="97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Trebuchet MS"/>
                <a:cs typeface="Trebuchet MS"/>
              </a:rPr>
              <a:t>3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499" y="2954388"/>
              <a:ext cx="3647401" cy="18771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5026" y="2208796"/>
              <a:ext cx="3647401" cy="187712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48420" y="346951"/>
            <a:ext cx="97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Trebuchet MS"/>
                <a:cs typeface="Trebuchet MS"/>
              </a:rPr>
              <a:t>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949" y="768273"/>
            <a:ext cx="4245610" cy="198056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250"/>
              </a:spcBef>
            </a:pPr>
            <a:r>
              <a:rPr sz="2400" spc="90" dirty="0">
                <a:latin typeface="Trebuchet MS"/>
                <a:cs typeface="Trebuchet MS"/>
              </a:rPr>
              <a:t>Эволюция </a:t>
            </a:r>
            <a:r>
              <a:rPr sz="2400" dirty="0">
                <a:latin typeface="Trebuchet MS"/>
                <a:cs typeface="Trebuchet MS"/>
              </a:rPr>
              <a:t>подводного</a:t>
            </a:r>
            <a:r>
              <a:rPr sz="2400" spc="9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флота </a:t>
            </a:r>
            <a:r>
              <a:rPr sz="2400" spc="45" dirty="0">
                <a:latin typeface="Trebuchet MS"/>
                <a:cs typeface="Trebuchet MS"/>
              </a:rPr>
              <a:t>России</a:t>
            </a:r>
            <a:endParaRPr sz="2400">
              <a:latin typeface="Trebuchet MS"/>
              <a:cs typeface="Trebuchet MS"/>
            </a:endParaRPr>
          </a:p>
          <a:p>
            <a:pPr marL="481965">
              <a:lnSpc>
                <a:spcPts val="1355"/>
              </a:lnSpc>
            </a:pPr>
            <a:r>
              <a:rPr sz="1300" spc="10" dirty="0">
                <a:latin typeface="Trebuchet MS"/>
                <a:cs typeface="Trebuchet MS"/>
              </a:rPr>
              <a:t>Экспериментальные</a:t>
            </a:r>
            <a:r>
              <a:rPr sz="1300" spc="25" dirty="0">
                <a:latin typeface="Trebuchet MS"/>
                <a:cs typeface="Trebuchet MS"/>
              </a:rPr>
              <a:t> </a:t>
            </a:r>
            <a:r>
              <a:rPr sz="1300" spc="10" dirty="0">
                <a:latin typeface="Trebuchet MS"/>
                <a:cs typeface="Trebuchet MS"/>
              </a:rPr>
              <a:t>лодки</a:t>
            </a:r>
            <a:r>
              <a:rPr sz="1300" spc="30" dirty="0">
                <a:latin typeface="Trebuchet MS"/>
                <a:cs typeface="Trebuchet MS"/>
              </a:rPr>
              <a:t> </a:t>
            </a:r>
            <a:r>
              <a:rPr sz="1300" spc="55" dirty="0">
                <a:latin typeface="Trebuchet MS"/>
                <a:cs typeface="Trebuchet MS"/>
              </a:rPr>
              <a:t>XIX</a:t>
            </a:r>
            <a:r>
              <a:rPr sz="1300" spc="25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века</a:t>
            </a:r>
            <a:endParaRPr sz="1300">
              <a:latin typeface="Trebuchet MS"/>
              <a:cs typeface="Trebuchet MS"/>
            </a:endParaRPr>
          </a:p>
          <a:p>
            <a:pPr marL="481965" marR="236220">
              <a:lnSpc>
                <a:spcPct val="112300"/>
              </a:lnSpc>
              <a:spcBef>
                <a:spcPts val="855"/>
              </a:spcBef>
            </a:pPr>
            <a:r>
              <a:rPr sz="1100" spc="55" dirty="0">
                <a:latin typeface="Trebuchet MS"/>
                <a:cs typeface="Trebuchet MS"/>
              </a:rPr>
              <a:t>В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50" dirty="0">
                <a:latin typeface="Trebuchet MS"/>
                <a:cs typeface="Trebuchet MS"/>
              </a:rPr>
              <a:t>XIX</a:t>
            </a:r>
            <a:r>
              <a:rPr sz="1100" dirty="0">
                <a:latin typeface="Trebuchet MS"/>
                <a:cs typeface="Trebuchet MS"/>
              </a:rPr>
              <a:t> веке </a:t>
            </a:r>
            <a:r>
              <a:rPr sz="1100" spc="60" dirty="0">
                <a:latin typeface="Trebuchet MS"/>
                <a:cs typeface="Trebuchet MS"/>
              </a:rPr>
              <a:t>в</a:t>
            </a:r>
            <a:r>
              <a:rPr sz="1100" dirty="0">
                <a:latin typeface="Trebuchet MS"/>
                <a:cs typeface="Trebuchet MS"/>
              </a:rPr>
              <a:t> России построили ряд </a:t>
            </a:r>
            <a:r>
              <a:rPr sz="1100" spc="-10" dirty="0">
                <a:latin typeface="Trebuchet MS"/>
                <a:cs typeface="Trebuchet MS"/>
              </a:rPr>
              <a:t>опытных </a:t>
            </a:r>
            <a:r>
              <a:rPr sz="1100" dirty="0">
                <a:latin typeface="Trebuchet MS"/>
                <a:cs typeface="Trebuchet MS"/>
              </a:rPr>
              <a:t>подводных</a:t>
            </a:r>
            <a:r>
              <a:rPr sz="1100" spc="6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лодок</a:t>
            </a:r>
            <a:r>
              <a:rPr sz="1100" spc="7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и</a:t>
            </a:r>
            <a:r>
              <a:rPr sz="1100" spc="6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около</a:t>
            </a:r>
            <a:r>
              <a:rPr sz="1100" spc="7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50</a:t>
            </a:r>
            <a:r>
              <a:rPr sz="1100" spc="7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сверхмалых</a:t>
            </a:r>
            <a:r>
              <a:rPr sz="1100" spc="6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субмарин, </a:t>
            </a:r>
            <a:r>
              <a:rPr sz="1100" spc="10" dirty="0">
                <a:latin typeface="Trebuchet MS"/>
                <a:cs typeface="Trebuchet MS"/>
              </a:rPr>
              <a:t>предназначавшихся</a:t>
            </a:r>
            <a:r>
              <a:rPr sz="1100" spc="65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для</a:t>
            </a:r>
            <a:r>
              <a:rPr sz="1100" spc="65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защиты</a:t>
            </a:r>
            <a:r>
              <a:rPr sz="1100" spc="70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морских</a:t>
            </a:r>
            <a:r>
              <a:rPr sz="1100" spc="6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крепостей. </a:t>
            </a:r>
            <a:r>
              <a:rPr sz="1100" spc="10" dirty="0">
                <a:latin typeface="Trebuchet MS"/>
                <a:cs typeface="Trebuchet MS"/>
              </a:rPr>
              <a:t>Эти</a:t>
            </a:r>
            <a:r>
              <a:rPr sz="1100" spc="80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проекты</a:t>
            </a:r>
            <a:r>
              <a:rPr sz="1100" spc="80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заложили</a:t>
            </a:r>
            <a:r>
              <a:rPr sz="1100" spc="80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основы</a:t>
            </a:r>
            <a:r>
              <a:rPr sz="1100" spc="8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подводного судостроения.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02326" y="778370"/>
            <a:ext cx="29184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solidFill>
                  <a:srgbClr val="000000"/>
                </a:solidFill>
              </a:rPr>
              <a:t>Развитие</a:t>
            </a:r>
            <a:r>
              <a:rPr sz="1300" spc="-10" dirty="0">
                <a:solidFill>
                  <a:srgbClr val="000000"/>
                </a:solidFill>
              </a:rPr>
              <a:t> </a:t>
            </a:r>
            <a:r>
              <a:rPr sz="1300" spc="65" dirty="0">
                <a:solidFill>
                  <a:srgbClr val="000000"/>
                </a:solidFill>
              </a:rPr>
              <a:t>в</a:t>
            </a:r>
            <a:r>
              <a:rPr sz="1300" spc="-10" dirty="0">
                <a:solidFill>
                  <a:srgbClr val="000000"/>
                </a:solidFill>
              </a:rPr>
              <a:t> </a:t>
            </a:r>
            <a:r>
              <a:rPr sz="1300" spc="85" dirty="0">
                <a:solidFill>
                  <a:srgbClr val="000000"/>
                </a:solidFill>
              </a:rPr>
              <a:t>XX</a:t>
            </a:r>
            <a:r>
              <a:rPr sz="1300" spc="-10" dirty="0">
                <a:solidFill>
                  <a:srgbClr val="000000"/>
                </a:solidFill>
              </a:rPr>
              <a:t> </a:t>
            </a:r>
            <a:r>
              <a:rPr sz="1300" dirty="0">
                <a:solidFill>
                  <a:srgbClr val="000000"/>
                </a:solidFill>
              </a:rPr>
              <a:t>веке</a:t>
            </a:r>
            <a:r>
              <a:rPr sz="1300" spc="-10" dirty="0">
                <a:solidFill>
                  <a:srgbClr val="000000"/>
                </a:solidFill>
              </a:rPr>
              <a:t> </a:t>
            </a:r>
            <a:r>
              <a:rPr sz="1300" dirty="0">
                <a:solidFill>
                  <a:srgbClr val="000000"/>
                </a:solidFill>
              </a:rPr>
              <a:t>и</a:t>
            </a:r>
            <a:r>
              <a:rPr sz="1300" spc="-10" dirty="0">
                <a:solidFill>
                  <a:srgbClr val="000000"/>
                </a:solidFill>
              </a:rPr>
              <a:t> современность</a:t>
            </a:r>
            <a:endParaRPr sz="1300"/>
          </a:p>
        </p:txBody>
      </p:sp>
      <p:sp>
        <p:nvSpPr>
          <p:cNvPr id="9" name="object 9"/>
          <p:cNvSpPr txBox="1"/>
          <p:nvPr/>
        </p:nvSpPr>
        <p:spPr>
          <a:xfrm>
            <a:off x="5202326" y="1084770"/>
            <a:ext cx="3540125" cy="77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sz="1100" spc="65" dirty="0">
                <a:latin typeface="Trebuchet MS"/>
                <a:cs typeface="Trebuchet MS"/>
              </a:rPr>
              <a:t>С</a:t>
            </a:r>
            <a:r>
              <a:rPr sz="1100" spc="2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начала</a:t>
            </a:r>
            <a:r>
              <a:rPr sz="1100" spc="25" dirty="0">
                <a:latin typeface="Trebuchet MS"/>
                <a:cs typeface="Trebuchet MS"/>
              </a:rPr>
              <a:t> </a:t>
            </a:r>
            <a:r>
              <a:rPr sz="1100" spc="70" dirty="0">
                <a:latin typeface="Trebuchet MS"/>
                <a:cs typeface="Trebuchet MS"/>
              </a:rPr>
              <a:t>XX</a:t>
            </a:r>
            <a:r>
              <a:rPr sz="1100" spc="2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века</a:t>
            </a:r>
            <a:r>
              <a:rPr sz="1100" spc="2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подводный</a:t>
            </a:r>
            <a:r>
              <a:rPr sz="1100" spc="3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флот</a:t>
            </a:r>
            <a:r>
              <a:rPr sz="1100" spc="2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стал</a:t>
            </a:r>
            <a:r>
              <a:rPr sz="1100" spc="2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ключевым </a:t>
            </a:r>
            <a:r>
              <a:rPr sz="1100" dirty="0">
                <a:latin typeface="Trebuchet MS"/>
                <a:cs typeface="Trebuchet MS"/>
              </a:rPr>
              <a:t>направлением</a:t>
            </a:r>
            <a:r>
              <a:rPr sz="1100" spc="70" dirty="0">
                <a:latin typeface="Trebuchet MS"/>
                <a:cs typeface="Trebuchet MS"/>
              </a:rPr>
              <a:t> </a:t>
            </a:r>
            <a:r>
              <a:rPr sz="1100" spc="60" dirty="0">
                <a:latin typeface="Trebuchet MS"/>
                <a:cs typeface="Trebuchet MS"/>
              </a:rPr>
              <a:t>в</a:t>
            </a:r>
            <a:r>
              <a:rPr sz="1100" spc="7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военном</a:t>
            </a:r>
            <a:r>
              <a:rPr sz="1100" spc="7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кораблестроении.</a:t>
            </a:r>
            <a:r>
              <a:rPr sz="1100" spc="7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Сегодня </a:t>
            </a:r>
            <a:r>
              <a:rPr sz="1100" dirty="0">
                <a:latin typeface="Trebuchet MS"/>
                <a:cs typeface="Trebuchet MS"/>
              </a:rPr>
              <a:t>он</a:t>
            </a:r>
            <a:r>
              <a:rPr sz="1100" spc="5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представляет</a:t>
            </a:r>
            <a:r>
              <a:rPr sz="1100" spc="5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технологический</a:t>
            </a:r>
            <a:r>
              <a:rPr sz="1100" spc="5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авангард</a:t>
            </a:r>
            <a:r>
              <a:rPr sz="1100" spc="5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с</a:t>
            </a:r>
            <a:r>
              <a:rPr sz="1100" spc="5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самым </a:t>
            </a:r>
            <a:r>
              <a:rPr sz="1100" spc="10" dirty="0">
                <a:latin typeface="Trebuchet MS"/>
                <a:cs typeface="Trebuchet MS"/>
              </a:rPr>
              <a:t>современным</a:t>
            </a:r>
            <a:r>
              <a:rPr sz="1100" spc="55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оборудованием</a:t>
            </a:r>
            <a:r>
              <a:rPr sz="1100" spc="55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и</a:t>
            </a:r>
            <a:r>
              <a:rPr sz="1100" spc="5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вооружением.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756" y="1642903"/>
              <a:ext cx="194100" cy="1941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9119" y="1642903"/>
              <a:ext cx="194100" cy="1941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756" y="3328333"/>
              <a:ext cx="194100" cy="1941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89119" y="3328333"/>
              <a:ext cx="194100" cy="1941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4949" y="768273"/>
            <a:ext cx="3556635" cy="74866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250"/>
              </a:spcBef>
            </a:pPr>
            <a:r>
              <a:rPr dirty="0">
                <a:solidFill>
                  <a:srgbClr val="000000"/>
                </a:solidFill>
              </a:rPr>
              <a:t>Особенности</a:t>
            </a:r>
            <a:r>
              <a:rPr spc="30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профессии </a:t>
            </a:r>
            <a:r>
              <a:rPr dirty="0">
                <a:solidFill>
                  <a:srgbClr val="000000"/>
                </a:solidFill>
              </a:rPr>
              <a:t>моряка-</a:t>
            </a:r>
            <a:r>
              <a:rPr spc="-10" dirty="0">
                <a:solidFill>
                  <a:srgbClr val="000000"/>
                </a:solidFill>
              </a:rPr>
              <a:t>подводника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5124" y="1615846"/>
            <a:ext cx="3528060" cy="913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Trebuchet MS"/>
                <a:cs typeface="Trebuchet MS"/>
              </a:rPr>
              <a:t>Физическая</a:t>
            </a:r>
            <a:r>
              <a:rPr sz="1300" spc="14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выносливость</a:t>
            </a:r>
            <a:endParaRPr sz="1300">
              <a:latin typeface="Trebuchet MS"/>
              <a:cs typeface="Trebuchet MS"/>
            </a:endParaRPr>
          </a:p>
          <a:p>
            <a:pPr marL="12700" marR="5080">
              <a:lnSpc>
                <a:spcPct val="112300"/>
              </a:lnSpc>
              <a:spcBef>
                <a:spcPts val="985"/>
              </a:spcBef>
            </a:pPr>
            <a:r>
              <a:rPr sz="1100" dirty="0">
                <a:latin typeface="Trebuchet MS"/>
                <a:cs typeface="Trebuchet MS"/>
              </a:rPr>
              <a:t>Служба</a:t>
            </a:r>
            <a:r>
              <a:rPr sz="1100" spc="7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требует</a:t>
            </a:r>
            <a:r>
              <a:rPr sz="1100" spc="7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высокой</a:t>
            </a:r>
            <a:r>
              <a:rPr sz="1100" spc="8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физической</a:t>
            </a:r>
            <a:r>
              <a:rPr sz="1100" spc="7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подготовки</a:t>
            </a:r>
            <a:r>
              <a:rPr sz="1100" spc="8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и </a:t>
            </a:r>
            <a:r>
              <a:rPr sz="1100" dirty="0">
                <a:latin typeface="Trebuchet MS"/>
                <a:cs typeface="Trebuchet MS"/>
              </a:rPr>
              <a:t>способностей</a:t>
            </a:r>
            <a:r>
              <a:rPr sz="1100" spc="1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к</a:t>
            </a:r>
            <a:r>
              <a:rPr sz="1100" spc="1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длительной</a:t>
            </a:r>
            <a:r>
              <a:rPr sz="1100" spc="1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работе</a:t>
            </a:r>
            <a:r>
              <a:rPr sz="1100" spc="15" dirty="0">
                <a:latin typeface="Trebuchet MS"/>
                <a:cs typeface="Trebuchet MS"/>
              </a:rPr>
              <a:t> </a:t>
            </a:r>
            <a:r>
              <a:rPr sz="1100" spc="60" dirty="0">
                <a:latin typeface="Trebuchet MS"/>
                <a:cs typeface="Trebuchet MS"/>
              </a:rPr>
              <a:t>в</a:t>
            </a:r>
            <a:r>
              <a:rPr sz="1100" spc="1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экстремальных условиях.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39486" y="1615846"/>
            <a:ext cx="3456304" cy="913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Trebuchet MS"/>
                <a:cs typeface="Trebuchet MS"/>
              </a:rPr>
              <a:t>Психологическая</a:t>
            </a:r>
            <a:r>
              <a:rPr sz="1300" spc="18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устойчивость</a:t>
            </a:r>
            <a:endParaRPr sz="1300">
              <a:latin typeface="Trebuchet MS"/>
              <a:cs typeface="Trebuchet MS"/>
            </a:endParaRPr>
          </a:p>
          <a:p>
            <a:pPr marL="12700" marR="5080">
              <a:lnSpc>
                <a:spcPct val="112300"/>
              </a:lnSpc>
              <a:spcBef>
                <a:spcPts val="985"/>
              </a:spcBef>
            </a:pPr>
            <a:r>
              <a:rPr sz="1100" spc="10" dirty="0">
                <a:latin typeface="Trebuchet MS"/>
                <a:cs typeface="Trebuchet MS"/>
              </a:rPr>
              <a:t>Подводник</a:t>
            </a:r>
            <a:r>
              <a:rPr sz="1100" spc="60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должен</a:t>
            </a:r>
            <a:r>
              <a:rPr sz="1100" spc="65" dirty="0">
                <a:latin typeface="Trebuchet MS"/>
                <a:cs typeface="Trebuchet MS"/>
              </a:rPr>
              <a:t> </a:t>
            </a:r>
            <a:r>
              <a:rPr sz="1100" spc="10" dirty="0">
                <a:latin typeface="Trebuchet MS"/>
                <a:cs typeface="Trebuchet MS"/>
              </a:rPr>
              <a:t>выдерживать</a:t>
            </a:r>
            <a:r>
              <a:rPr sz="1100" spc="6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психологические нагрузки,</a:t>
            </a:r>
            <a:r>
              <a:rPr sz="1100" spc="14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связанные</a:t>
            </a:r>
            <a:r>
              <a:rPr sz="1100" spc="15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с</a:t>
            </a:r>
            <a:r>
              <a:rPr sz="1100" spc="15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замкнутым</a:t>
            </a:r>
            <a:r>
              <a:rPr sz="1100" spc="15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пространством</a:t>
            </a:r>
            <a:r>
              <a:rPr sz="1100" spc="15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и </a:t>
            </a:r>
            <a:r>
              <a:rPr sz="1100" dirty="0">
                <a:latin typeface="Trebuchet MS"/>
                <a:cs typeface="Trebuchet MS"/>
              </a:rPr>
              <a:t>длительным</a:t>
            </a:r>
            <a:r>
              <a:rPr sz="1100" spc="16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погружением.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5124" y="3301276"/>
            <a:ext cx="3566160" cy="725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latin typeface="Trebuchet MS"/>
                <a:cs typeface="Trebuchet MS"/>
              </a:rPr>
              <a:t>Профессионализм</a:t>
            </a:r>
            <a:endParaRPr sz="1300">
              <a:latin typeface="Trebuchet MS"/>
              <a:cs typeface="Trebuchet MS"/>
            </a:endParaRPr>
          </a:p>
          <a:p>
            <a:pPr marL="12700" marR="5080">
              <a:lnSpc>
                <a:spcPct val="112300"/>
              </a:lnSpc>
              <a:spcBef>
                <a:spcPts val="985"/>
              </a:spcBef>
            </a:pPr>
            <a:r>
              <a:rPr sz="1100" dirty="0">
                <a:latin typeface="Trebuchet MS"/>
                <a:cs typeface="Trebuchet MS"/>
              </a:rPr>
              <a:t>Высокий</a:t>
            </a:r>
            <a:r>
              <a:rPr sz="1100" spc="5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уровень</a:t>
            </a:r>
            <a:r>
              <a:rPr sz="1100" spc="5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технических</a:t>
            </a:r>
            <a:r>
              <a:rPr sz="1100" spc="5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знаний</a:t>
            </a:r>
            <a:r>
              <a:rPr sz="1100" spc="5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необходим</a:t>
            </a:r>
            <a:r>
              <a:rPr sz="1100" spc="5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для </a:t>
            </a:r>
            <a:r>
              <a:rPr sz="1100" dirty="0">
                <a:latin typeface="Trebuchet MS"/>
                <a:cs typeface="Trebuchet MS"/>
              </a:rPr>
              <a:t>управления</a:t>
            </a:r>
            <a:r>
              <a:rPr sz="1100" spc="12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сложными</a:t>
            </a:r>
            <a:r>
              <a:rPr sz="1100" spc="13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системами</a:t>
            </a:r>
            <a:r>
              <a:rPr sz="1100" spc="12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подводной</a:t>
            </a:r>
            <a:r>
              <a:rPr sz="1100" spc="13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лодки.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39486" y="3301276"/>
            <a:ext cx="3700779" cy="725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Trebuchet MS"/>
                <a:cs typeface="Trebuchet MS"/>
              </a:rPr>
              <a:t>Государственные</a:t>
            </a:r>
            <a:r>
              <a:rPr sz="1300" spc="15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задачи</a:t>
            </a:r>
            <a:endParaRPr sz="1300">
              <a:latin typeface="Trebuchet MS"/>
              <a:cs typeface="Trebuchet MS"/>
            </a:endParaRPr>
          </a:p>
          <a:p>
            <a:pPr marL="12700" marR="5080">
              <a:lnSpc>
                <a:spcPct val="112300"/>
              </a:lnSpc>
              <a:spcBef>
                <a:spcPts val="985"/>
              </a:spcBef>
            </a:pPr>
            <a:r>
              <a:rPr sz="1100" dirty="0">
                <a:latin typeface="Trebuchet MS"/>
                <a:cs typeface="Trebuchet MS"/>
              </a:rPr>
              <a:t>Подводники</a:t>
            </a:r>
            <a:r>
              <a:rPr sz="1100" spc="10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обеспечивают</a:t>
            </a:r>
            <a:r>
              <a:rPr sz="1100" spc="10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защиту</a:t>
            </a:r>
            <a:r>
              <a:rPr sz="1100" spc="10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морских</a:t>
            </a:r>
            <a:r>
              <a:rPr sz="1100" spc="10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рубежей</a:t>
            </a:r>
            <a:r>
              <a:rPr sz="1100" spc="10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и </a:t>
            </a:r>
            <a:r>
              <a:rPr sz="1100" dirty="0">
                <a:latin typeface="Trebuchet MS"/>
                <a:cs typeface="Trebuchet MS"/>
              </a:rPr>
              <a:t>безопасность</a:t>
            </a:r>
            <a:r>
              <a:rPr sz="1100" spc="8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на</a:t>
            </a:r>
            <a:r>
              <a:rPr sz="1100" spc="9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стратегических</a:t>
            </a:r>
            <a:r>
              <a:rPr sz="1100" spc="8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направлениях</a:t>
            </a:r>
            <a:r>
              <a:rPr sz="1100" spc="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страны.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48420" y="346951"/>
            <a:ext cx="97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Trebuchet MS"/>
                <a:cs typeface="Trebuchet MS"/>
              </a:rPr>
              <a:t>5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699" y="2543238"/>
              <a:ext cx="2623502" cy="20931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1301" y="2543238"/>
              <a:ext cx="2623502" cy="20931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91796" y="2543238"/>
              <a:ext cx="2623502" cy="20931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Герои</a:t>
            </a:r>
            <a:r>
              <a:rPr spc="130" dirty="0"/>
              <a:t> </a:t>
            </a:r>
            <a:r>
              <a:rPr dirty="0"/>
              <a:t>российского</a:t>
            </a:r>
            <a:r>
              <a:rPr spc="135" dirty="0"/>
              <a:t> </a:t>
            </a:r>
            <a:r>
              <a:rPr dirty="0"/>
              <a:t>подводного</a:t>
            </a:r>
            <a:r>
              <a:rPr spc="135" dirty="0"/>
              <a:t> </a:t>
            </a:r>
            <a:r>
              <a:rPr spc="-10" dirty="0"/>
              <a:t>флота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48420" y="346951"/>
            <a:ext cx="97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4949" y="1373709"/>
            <a:ext cx="2658110" cy="118808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150" spc="-20" dirty="0">
                <a:solidFill>
                  <a:srgbClr val="FFFFFF"/>
                </a:solidFill>
                <a:latin typeface="Trebuchet MS"/>
                <a:cs typeface="Trebuchet MS"/>
              </a:rPr>
              <a:t>«Дельфин»</a:t>
            </a:r>
            <a:r>
              <a:rPr sz="115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dirty="0">
                <a:solidFill>
                  <a:srgbClr val="FFFFFF"/>
                </a:solidFill>
                <a:latin typeface="Trebuchet MS"/>
                <a:cs typeface="Trebuchet MS"/>
              </a:rPr>
              <a:t>—</a:t>
            </a:r>
            <a:r>
              <a:rPr sz="11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dirty="0">
                <a:solidFill>
                  <a:srgbClr val="FFFFFF"/>
                </a:solidFill>
                <a:latin typeface="Trebuchet MS"/>
                <a:cs typeface="Trebuchet MS"/>
              </a:rPr>
              <a:t>первая</a:t>
            </a:r>
            <a:r>
              <a:rPr sz="115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dirty="0">
                <a:solidFill>
                  <a:srgbClr val="FFFFFF"/>
                </a:solidFill>
                <a:latin typeface="Trebuchet MS"/>
                <a:cs typeface="Trebuchet MS"/>
              </a:rPr>
              <a:t>боевая</a:t>
            </a:r>
            <a:r>
              <a:rPr sz="11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Trebuchet MS"/>
                <a:cs typeface="Trebuchet MS"/>
              </a:rPr>
              <a:t>подлодка</a:t>
            </a:r>
            <a:endParaRPr sz="1150">
              <a:latin typeface="Trebuchet MS"/>
              <a:cs typeface="Trebuchet MS"/>
            </a:endParaRPr>
          </a:p>
          <a:p>
            <a:pPr marL="12700" marR="97155">
              <a:lnSpc>
                <a:spcPct val="114199"/>
              </a:lnSpc>
              <a:spcBef>
                <a:spcPts val="500"/>
              </a:spcBef>
            </a:pP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«Дельфин»</a:t>
            </a:r>
            <a:r>
              <a:rPr sz="9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rebuchet MS"/>
                <a:cs typeface="Trebuchet MS"/>
              </a:rPr>
              <a:t>построен</a:t>
            </a:r>
            <a:r>
              <a:rPr sz="9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9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rebuchet MS"/>
                <a:cs typeface="Trebuchet MS"/>
              </a:rPr>
              <a:t>испытан</a:t>
            </a:r>
            <a:r>
              <a:rPr sz="9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60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9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rebuchet MS"/>
                <a:cs typeface="Trebuchet MS"/>
              </a:rPr>
              <a:t>1903</a:t>
            </a:r>
            <a:r>
              <a:rPr sz="9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FFFFFF"/>
                </a:solidFill>
                <a:latin typeface="Trebuchet MS"/>
                <a:cs typeface="Trebuchet MS"/>
              </a:rPr>
              <a:t>году, </a:t>
            </a:r>
            <a:r>
              <a:rPr sz="950" spc="10" dirty="0">
                <a:solidFill>
                  <a:srgbClr val="FFFFFF"/>
                </a:solidFill>
                <a:latin typeface="Trebuchet MS"/>
                <a:cs typeface="Trebuchet MS"/>
              </a:rPr>
              <a:t>стал</a:t>
            </a:r>
            <a:r>
              <a:rPr sz="95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rebuchet MS"/>
                <a:cs typeface="Trebuchet MS"/>
              </a:rPr>
              <a:t>предвестником</a:t>
            </a:r>
            <a:r>
              <a:rPr sz="95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rebuchet MS"/>
                <a:cs typeface="Trebuchet MS"/>
              </a:rPr>
              <a:t>современного </a:t>
            </a:r>
            <a:r>
              <a:rPr sz="950" spc="10" dirty="0">
                <a:solidFill>
                  <a:srgbClr val="FFFFFF"/>
                </a:solidFill>
                <a:latin typeface="Trebuchet MS"/>
                <a:cs typeface="Trebuchet MS"/>
              </a:rPr>
              <a:t>российского</a:t>
            </a:r>
            <a:r>
              <a:rPr sz="95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10" dirty="0">
                <a:solidFill>
                  <a:srgbClr val="FFFFFF"/>
                </a:solidFill>
                <a:latin typeface="Trebuchet MS"/>
                <a:cs typeface="Trebuchet MS"/>
              </a:rPr>
              <a:t>подводного</a:t>
            </a:r>
            <a:r>
              <a:rPr sz="95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rebuchet MS"/>
                <a:cs typeface="Trebuchet MS"/>
              </a:rPr>
              <a:t>флота.</a:t>
            </a:r>
            <a:endParaRPr sz="950">
              <a:latin typeface="Trebuchet MS"/>
              <a:cs typeface="Trebuchet MS"/>
            </a:endParaRPr>
          </a:p>
          <a:p>
            <a:pPr marL="12700" marR="54610">
              <a:lnSpc>
                <a:spcPct val="114199"/>
              </a:lnSpc>
            </a:pPr>
            <a:r>
              <a:rPr sz="950" spc="20" dirty="0">
                <a:solidFill>
                  <a:srgbClr val="FFFFFF"/>
                </a:solidFill>
                <a:latin typeface="Trebuchet MS"/>
                <a:cs typeface="Trebuchet MS"/>
              </a:rPr>
              <a:t>Первоначально</a:t>
            </a:r>
            <a:r>
              <a:rPr sz="95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rebuchet MS"/>
                <a:cs typeface="Trebuchet MS"/>
              </a:rPr>
              <a:t>подлодки</a:t>
            </a:r>
            <a:r>
              <a:rPr sz="95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rebuchet MS"/>
                <a:cs typeface="Trebuchet MS"/>
              </a:rPr>
              <a:t>называли </a:t>
            </a:r>
            <a:r>
              <a:rPr sz="950" spc="20" dirty="0">
                <a:solidFill>
                  <a:srgbClr val="FFFFFF"/>
                </a:solidFill>
                <a:latin typeface="Trebuchet MS"/>
                <a:cs typeface="Trebuchet MS"/>
              </a:rPr>
              <a:t>миноносцами</a:t>
            </a:r>
            <a:r>
              <a:rPr sz="95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rebuchet MS"/>
                <a:cs typeface="Trebuchet MS"/>
              </a:rPr>
              <a:t>или</a:t>
            </a:r>
            <a:r>
              <a:rPr sz="95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20" dirty="0">
                <a:solidFill>
                  <a:srgbClr val="FFFFFF"/>
                </a:solidFill>
                <a:latin typeface="Trebuchet MS"/>
                <a:cs typeface="Trebuchet MS"/>
              </a:rPr>
              <a:t>полуподводными</a:t>
            </a:r>
            <a:r>
              <a:rPr sz="95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rebuchet MS"/>
                <a:cs typeface="Trebuchet MS"/>
              </a:rPr>
              <a:t>судами.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31578" y="1370215"/>
            <a:ext cx="2439670" cy="122555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150" dirty="0">
                <a:solidFill>
                  <a:srgbClr val="FFFFFF"/>
                </a:solidFill>
                <a:latin typeface="Trebuchet MS"/>
                <a:cs typeface="Trebuchet MS"/>
              </a:rPr>
              <a:t>Алексей</a:t>
            </a:r>
            <a:r>
              <a:rPr sz="1150" spc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50" spc="-10" dirty="0">
                <a:solidFill>
                  <a:srgbClr val="FFFFFF"/>
                </a:solidFill>
                <a:latin typeface="Trebuchet MS"/>
                <a:cs typeface="Trebuchet MS"/>
              </a:rPr>
              <a:t>Маринеско</a:t>
            </a:r>
            <a:endParaRPr sz="1150">
              <a:latin typeface="Trebuchet MS"/>
              <a:cs typeface="Trebuchet MS"/>
            </a:endParaRPr>
          </a:p>
          <a:p>
            <a:pPr marL="12700" marR="5080">
              <a:lnSpc>
                <a:spcPct val="112000"/>
              </a:lnSpc>
              <a:spcBef>
                <a:spcPts val="530"/>
              </a:spcBef>
            </a:pPr>
            <a:r>
              <a:rPr sz="1000" spc="20" dirty="0">
                <a:solidFill>
                  <a:srgbClr val="FFFFFF"/>
                </a:solidFill>
                <a:latin typeface="Trebuchet MS"/>
                <a:cs typeface="Trebuchet MS"/>
              </a:rPr>
              <a:t>Выдающийся</a:t>
            </a:r>
            <a:r>
              <a:rPr sz="10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Trebuchet MS"/>
                <a:cs typeface="Trebuchet MS"/>
              </a:rPr>
              <a:t>подводник</a:t>
            </a:r>
            <a:r>
              <a:rPr sz="10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Великой 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Отечественной войны, </a:t>
            </a: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добившийся 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значительных</a:t>
            </a:r>
            <a:r>
              <a:rPr sz="10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успехов</a:t>
            </a:r>
            <a:r>
              <a:rPr sz="10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5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0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боях</a:t>
            </a:r>
            <a:r>
              <a:rPr sz="10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Trebuchet MS"/>
                <a:cs typeface="Trebuchet MS"/>
              </a:rPr>
              <a:t>с 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вражескими</a:t>
            </a:r>
            <a:r>
              <a:rPr sz="10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кораблями,</a:t>
            </a:r>
            <a:r>
              <a:rPr sz="10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внёс</a:t>
            </a:r>
            <a:r>
              <a:rPr sz="100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Trebuchet MS"/>
                <a:cs typeface="Trebuchet MS"/>
              </a:rPr>
              <a:t>огромный 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вклад </a:t>
            </a:r>
            <a:r>
              <a:rPr sz="1000" spc="55" dirty="0">
                <a:solidFill>
                  <a:srgbClr val="FFFFFF"/>
                </a:solidFill>
                <a:latin typeface="Trebuchet MS"/>
                <a:cs typeface="Trebuchet MS"/>
              </a:rPr>
              <a:t>в</a:t>
            </a:r>
            <a:r>
              <a:rPr sz="1000" dirty="0">
                <a:solidFill>
                  <a:srgbClr val="FFFFFF"/>
                </a:solidFill>
                <a:latin typeface="Trebuchet MS"/>
                <a:cs typeface="Trebuchet MS"/>
              </a:rPr>
              <a:t> победу </a:t>
            </a:r>
            <a:r>
              <a:rPr sz="1000" spc="-20" dirty="0">
                <a:solidFill>
                  <a:srgbClr val="FFFFFF"/>
                </a:solidFill>
                <a:latin typeface="Trebuchet MS"/>
                <a:cs typeface="Trebuchet MS"/>
              </a:rPr>
              <a:t>СССР.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75591" y="1425377"/>
            <a:ext cx="2590165" cy="1170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9299"/>
              </a:lnSpc>
              <a:spcBef>
                <a:spcPts val="95"/>
              </a:spcBef>
            </a:pP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Петр</a:t>
            </a:r>
            <a:r>
              <a:rPr sz="110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Грищенко,</a:t>
            </a:r>
            <a:r>
              <a:rPr sz="11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Михаил</a:t>
            </a:r>
            <a:r>
              <a:rPr sz="11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Августинович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1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Андрей</a:t>
            </a:r>
            <a:r>
              <a:rPr sz="11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Trebuchet MS"/>
                <a:cs typeface="Trebuchet MS"/>
              </a:rPr>
              <a:t>Матиясевич</a:t>
            </a:r>
            <a:endParaRPr sz="1100">
              <a:latin typeface="Trebuchet MS"/>
              <a:cs typeface="Trebuchet MS"/>
            </a:endParaRPr>
          </a:p>
          <a:p>
            <a:pPr marL="12700" marR="64769">
              <a:lnSpc>
                <a:spcPct val="112000"/>
              </a:lnSpc>
              <a:spcBef>
                <a:spcPts val="500"/>
              </a:spcBef>
            </a:pP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Эти</a:t>
            </a:r>
            <a:r>
              <a:rPr sz="95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офицеры</a:t>
            </a:r>
            <a:r>
              <a:rPr sz="95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отличаются</a:t>
            </a:r>
            <a:r>
              <a:rPr sz="95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героизмом</a:t>
            </a:r>
            <a:r>
              <a:rPr sz="95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профессионализмом,</a:t>
            </a:r>
            <a:r>
              <a:rPr sz="95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их</a:t>
            </a:r>
            <a:r>
              <a:rPr sz="95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rebuchet MS"/>
                <a:cs typeface="Trebuchet MS"/>
              </a:rPr>
              <a:t>действия </a:t>
            </a: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существенно</a:t>
            </a:r>
            <a:r>
              <a:rPr sz="95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ослабили</a:t>
            </a:r>
            <a:r>
              <a:rPr sz="95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морские</a:t>
            </a:r>
            <a:r>
              <a:rPr sz="95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силы</a:t>
            </a:r>
            <a:r>
              <a:rPr sz="95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rebuchet MS"/>
                <a:cs typeface="Trebuchet MS"/>
              </a:rPr>
              <a:t>врага </a:t>
            </a: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во</a:t>
            </a:r>
            <a:r>
              <a:rPr sz="95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FFFFFF"/>
                </a:solidFill>
                <a:latin typeface="Trebuchet MS"/>
                <a:cs typeface="Trebuchet MS"/>
              </a:rPr>
              <a:t>время</a:t>
            </a:r>
            <a:r>
              <a:rPr sz="95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Trebuchet MS"/>
                <a:cs typeface="Trebuchet MS"/>
              </a:rPr>
              <a:t>войны.</a:t>
            </a:r>
            <a:endParaRPr sz="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5143500"/>
                </a:moveTo>
                <a:lnTo>
                  <a:pt x="0" y="51435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5143500"/>
                </a:lnTo>
                <a:close/>
              </a:path>
            </a:pathLst>
          </a:custGeom>
          <a:solidFill>
            <a:srgbClr val="FD5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9966" y="915428"/>
              <a:ext cx="4793500" cy="3178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84949" y="1682427"/>
            <a:ext cx="3105785" cy="1130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1100"/>
              </a:lnSpc>
              <a:spcBef>
                <a:spcPts val="90"/>
              </a:spcBef>
            </a:pP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Российский</a:t>
            </a:r>
            <a:r>
              <a:rPr sz="12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флот</a:t>
            </a:r>
            <a:r>
              <a:rPr sz="12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Trebuchet MS"/>
                <a:cs typeface="Trebuchet MS"/>
              </a:rPr>
              <a:t>оснащён</a:t>
            </a:r>
            <a:r>
              <a:rPr sz="120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передовыми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технологиями,</a:t>
            </a:r>
            <a:r>
              <a:rPr sz="120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существенно </a:t>
            </a:r>
            <a:r>
              <a:rPr sz="1200" spc="75" dirty="0">
                <a:solidFill>
                  <a:srgbClr val="FFFFFF"/>
                </a:solidFill>
                <a:latin typeface="Trebuchet MS"/>
                <a:cs typeface="Trebuchet MS"/>
              </a:rPr>
              <a:t>повышающими</a:t>
            </a:r>
            <a:r>
              <a:rPr sz="12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Trebuchet MS"/>
                <a:cs typeface="Trebuchet MS"/>
              </a:rPr>
              <a:t>эффективность</a:t>
            </a:r>
            <a:r>
              <a:rPr sz="1200" spc="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Trebuchet MS"/>
                <a:cs typeface="Trebuchet MS"/>
              </a:rPr>
              <a:t>боевых</a:t>
            </a:r>
            <a:r>
              <a:rPr sz="12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разведывательных</a:t>
            </a:r>
            <a:r>
              <a:rPr sz="1200" spc="2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операций.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975" y="3229102"/>
            <a:ext cx="2882900" cy="915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Технологический</a:t>
            </a:r>
            <a:r>
              <a:rPr sz="13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прогресс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обеспечивает</a:t>
            </a:r>
            <a:r>
              <a:rPr sz="130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лидерство</a:t>
            </a:r>
            <a:r>
              <a:rPr sz="130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России</a:t>
            </a:r>
            <a:r>
              <a:rPr sz="1300" spc="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rebuchet MS"/>
                <a:cs typeface="Trebuchet MS"/>
              </a:rPr>
              <a:t>в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области</a:t>
            </a:r>
            <a:r>
              <a:rPr sz="13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атомного</a:t>
            </a:r>
            <a:r>
              <a:rPr sz="1300" spc="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подводного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судостроения</a:t>
            </a:r>
            <a:r>
              <a:rPr sz="13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13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FFFFFF"/>
                </a:solidFill>
                <a:latin typeface="Trebuchet MS"/>
                <a:cs typeface="Trebuchet MS"/>
              </a:rPr>
              <a:t>новые</a:t>
            </a:r>
            <a:r>
              <a:rPr sz="130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возможности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4975" y="4143461"/>
            <a:ext cx="5435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FFFFFF"/>
                </a:solidFill>
                <a:latin typeface="Trebuchet MS"/>
                <a:cs typeface="Trebuchet MS"/>
              </a:rPr>
              <a:t>флота.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00595" y="4281702"/>
            <a:ext cx="18065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Министерство</a:t>
            </a:r>
            <a:r>
              <a:rPr sz="900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обороны</a:t>
            </a:r>
            <a:r>
              <a:rPr sz="9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rebuchet MS"/>
                <a:cs typeface="Trebuchet MS"/>
              </a:rPr>
              <a:t>РФ,</a:t>
            </a:r>
            <a:r>
              <a:rPr sz="9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rebuchet MS"/>
                <a:cs typeface="Trebuchet MS"/>
              </a:rPr>
              <a:t>2026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84949" y="768273"/>
            <a:ext cx="2042795" cy="74866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250"/>
              </a:spcBef>
            </a:pPr>
            <a:r>
              <a:rPr spc="45" dirty="0"/>
              <a:t>Современные </a:t>
            </a:r>
            <a:r>
              <a:rPr spc="-10" dirty="0"/>
              <a:t>достижения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84949" y="1482648"/>
            <a:ext cx="2670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подводного</a:t>
            </a:r>
            <a:r>
              <a:rPr sz="2400" spc="3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Trebuchet MS"/>
                <a:cs typeface="Trebuchet MS"/>
              </a:rPr>
              <a:t>флота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48420" y="346951"/>
            <a:ext cx="97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FFFFFF"/>
                </a:solidFill>
                <a:latin typeface="Trebuchet MS"/>
                <a:cs typeface="Trebuchet MS"/>
              </a:rPr>
              <a:t>7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5143500"/>
                </a:moveTo>
                <a:lnTo>
                  <a:pt x="0" y="51435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5143500"/>
                </a:lnTo>
                <a:close/>
              </a:path>
            </a:pathLst>
          </a:custGeom>
          <a:solidFill>
            <a:srgbClr val="FD5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649" y="1584058"/>
              <a:ext cx="3962400" cy="252312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054472" y="1861451"/>
            <a:ext cx="3329304" cy="641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Основные</a:t>
            </a:r>
            <a:r>
              <a:rPr sz="12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учебные</a:t>
            </a: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заведения,</a:t>
            </a:r>
            <a:r>
              <a:rPr sz="12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формирующие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профессиональные</a:t>
            </a:r>
            <a:r>
              <a:rPr sz="12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кадры</a:t>
            </a:r>
            <a:r>
              <a:rPr sz="12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для</a:t>
            </a:r>
            <a:r>
              <a:rPr sz="1200" spc="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подводного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флота</a:t>
            </a:r>
            <a:r>
              <a:rPr sz="12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России.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54472" y="3116579"/>
            <a:ext cx="3415029" cy="641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Разнообразие</a:t>
            </a:r>
            <a:r>
              <a:rPr sz="120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учреждений</a:t>
            </a:r>
            <a:r>
              <a:rPr sz="1200" spc="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FFFFFF"/>
                </a:solidFill>
                <a:latin typeface="Trebuchet MS"/>
                <a:cs typeface="Trebuchet MS"/>
              </a:rPr>
              <a:t>позволяет</a:t>
            </a:r>
            <a:r>
              <a:rPr sz="1200" spc="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готовить </a:t>
            </a:r>
            <a:r>
              <a:rPr sz="1200" spc="10" dirty="0">
                <a:solidFill>
                  <a:srgbClr val="FFFFFF"/>
                </a:solidFill>
                <a:latin typeface="Trebuchet MS"/>
                <a:cs typeface="Trebuchet MS"/>
              </a:rPr>
              <a:t>квалифицированных</a:t>
            </a: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Trebuchet MS"/>
                <a:cs typeface="Trebuchet MS"/>
              </a:rPr>
              <a:t>подводников</a:t>
            </a: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Trebuchet MS"/>
                <a:cs typeface="Trebuchet MS"/>
              </a:rPr>
              <a:t>по</a:t>
            </a:r>
            <a:r>
              <a:rPr sz="1200" spc="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Trebuchet MS"/>
                <a:cs typeface="Trebuchet MS"/>
              </a:rPr>
              <a:t>всей </a:t>
            </a:r>
            <a:r>
              <a:rPr sz="1200" spc="-10" dirty="0">
                <a:solidFill>
                  <a:srgbClr val="FFFFFF"/>
                </a:solidFill>
                <a:latin typeface="Trebuchet MS"/>
                <a:cs typeface="Trebuchet MS"/>
              </a:rPr>
              <a:t>стране.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8999" y="4403614"/>
            <a:ext cx="3226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Официальные</a:t>
            </a:r>
            <a:r>
              <a:rPr sz="9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сайты</a:t>
            </a:r>
            <a:r>
              <a:rPr sz="9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военных</a:t>
            </a:r>
            <a:r>
              <a:rPr sz="9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учебных</a:t>
            </a:r>
            <a:r>
              <a:rPr sz="9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заведений</a:t>
            </a:r>
            <a:r>
              <a:rPr sz="9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rebuchet MS"/>
                <a:cs typeface="Trebuchet MS"/>
              </a:rPr>
              <a:t>РФ,</a:t>
            </a:r>
            <a:r>
              <a:rPr sz="90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Trebuchet MS"/>
                <a:cs typeface="Trebuchet MS"/>
              </a:rPr>
              <a:t>2026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84949" y="769901"/>
            <a:ext cx="3598545" cy="6953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240"/>
              </a:spcBef>
            </a:pPr>
            <a:r>
              <a:rPr sz="2200" spc="50" dirty="0"/>
              <a:t>Образование</a:t>
            </a:r>
            <a:r>
              <a:rPr sz="2200" spc="-105" dirty="0"/>
              <a:t> </a:t>
            </a:r>
            <a:r>
              <a:rPr sz="2200" dirty="0"/>
              <a:t>и</a:t>
            </a:r>
            <a:r>
              <a:rPr sz="2200" spc="-105" dirty="0"/>
              <a:t> </a:t>
            </a:r>
            <a:r>
              <a:rPr sz="2200" spc="-10" dirty="0"/>
              <a:t>подготовка </a:t>
            </a:r>
            <a:r>
              <a:rPr sz="2200" dirty="0"/>
              <a:t>моряков-</a:t>
            </a:r>
            <a:r>
              <a:rPr sz="2200" spc="45" dirty="0"/>
              <a:t>подводников</a:t>
            </a:r>
            <a:endParaRPr sz="2200"/>
          </a:p>
        </p:txBody>
      </p:sp>
      <p:sp>
        <p:nvSpPr>
          <p:cNvPr id="10" name="object 10"/>
          <p:cNvSpPr txBox="1"/>
          <p:nvPr/>
        </p:nvSpPr>
        <p:spPr>
          <a:xfrm>
            <a:off x="8748420" y="346951"/>
            <a:ext cx="97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2893" y="2346655"/>
              <a:ext cx="4071594" cy="23061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01874" y="3032874"/>
            <a:ext cx="3655060" cy="109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2969">
              <a:lnSpc>
                <a:spcPct val="112300"/>
              </a:lnSpc>
              <a:spcBef>
                <a:spcPts val="100"/>
              </a:spcBef>
            </a:pPr>
            <a:r>
              <a:rPr sz="1300" spc="10" dirty="0">
                <a:latin typeface="Trebuchet MS"/>
                <a:cs typeface="Trebuchet MS"/>
              </a:rPr>
              <a:t>Цифровизация</a:t>
            </a:r>
            <a:r>
              <a:rPr sz="1300" spc="40" dirty="0">
                <a:latin typeface="Trebuchet MS"/>
                <a:cs typeface="Trebuchet MS"/>
              </a:rPr>
              <a:t> </a:t>
            </a:r>
            <a:r>
              <a:rPr sz="1300" spc="10" dirty="0">
                <a:latin typeface="Trebuchet MS"/>
                <a:cs typeface="Trebuchet MS"/>
              </a:rPr>
              <a:t>и</a:t>
            </a:r>
            <a:r>
              <a:rPr sz="1300" spc="4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образовательные инициативы</a:t>
            </a:r>
            <a:endParaRPr sz="1300">
              <a:latin typeface="Trebuchet MS"/>
              <a:cs typeface="Trebuchet MS"/>
            </a:endParaRPr>
          </a:p>
          <a:p>
            <a:pPr marL="12700" marR="5080">
              <a:lnSpc>
                <a:spcPct val="112300"/>
              </a:lnSpc>
              <a:spcBef>
                <a:spcPts val="875"/>
              </a:spcBef>
            </a:pPr>
            <a:r>
              <a:rPr sz="1000" dirty="0">
                <a:latin typeface="Trebuchet MS"/>
                <a:cs typeface="Trebuchet MS"/>
              </a:rPr>
              <a:t>Внедрение</a:t>
            </a:r>
            <a:r>
              <a:rPr sz="1000" spc="-1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цифровых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технологий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и</a:t>
            </a:r>
            <a:r>
              <a:rPr sz="1000" spc="-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создание </a:t>
            </a:r>
            <a:r>
              <a:rPr sz="1000" spc="20" dirty="0">
                <a:latin typeface="Trebuchet MS"/>
                <a:cs typeface="Trebuchet MS"/>
              </a:rPr>
              <a:t>образовательных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10" dirty="0">
                <a:latin typeface="Trebuchet MS"/>
                <a:cs typeface="Trebuchet MS"/>
              </a:rPr>
              <a:t>программ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20" dirty="0">
                <a:latin typeface="Trebuchet MS"/>
                <a:cs typeface="Trebuchet MS"/>
              </a:rPr>
              <a:t>повышают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привлекательность </a:t>
            </a:r>
            <a:r>
              <a:rPr sz="1000" dirty="0">
                <a:latin typeface="Trebuchet MS"/>
                <a:cs typeface="Trebuchet MS"/>
              </a:rPr>
              <a:t>профессии </a:t>
            </a:r>
            <a:r>
              <a:rPr sz="1000" spc="10" dirty="0">
                <a:latin typeface="Trebuchet MS"/>
                <a:cs typeface="Trebuchet MS"/>
              </a:rPr>
              <a:t>для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10" dirty="0">
                <a:latin typeface="Trebuchet MS"/>
                <a:cs typeface="Trebuchet MS"/>
              </a:rPr>
              <a:t>молодёжи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10" dirty="0">
                <a:latin typeface="Trebuchet MS"/>
                <a:cs typeface="Trebuchet MS"/>
              </a:rPr>
              <a:t>и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10" dirty="0">
                <a:latin typeface="Trebuchet MS"/>
                <a:cs typeface="Trebuchet MS"/>
              </a:rPr>
              <a:t>усиливают</a:t>
            </a:r>
            <a:r>
              <a:rPr sz="1000" dirty="0">
                <a:latin typeface="Trebuchet MS"/>
                <a:cs typeface="Trebuchet MS"/>
              </a:rPr>
              <a:t> </a:t>
            </a:r>
            <a:r>
              <a:rPr sz="1000" spc="10" dirty="0">
                <a:latin typeface="Trebuchet MS"/>
                <a:cs typeface="Trebuchet MS"/>
              </a:rPr>
              <a:t>возможности</a:t>
            </a:r>
            <a:r>
              <a:rPr sz="1000" spc="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флота.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1874" y="1396885"/>
            <a:ext cx="35426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Trebuchet MS"/>
                <a:cs typeface="Trebuchet MS"/>
              </a:rPr>
              <a:t>Развитие</a:t>
            </a:r>
            <a:r>
              <a:rPr sz="1300" spc="114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Северного</a:t>
            </a:r>
            <a:r>
              <a:rPr sz="1300" spc="120" dirty="0">
                <a:latin typeface="Trebuchet MS"/>
                <a:cs typeface="Trebuchet MS"/>
              </a:rPr>
              <a:t> </a:t>
            </a:r>
            <a:r>
              <a:rPr sz="1300" dirty="0">
                <a:latin typeface="Trebuchet MS"/>
                <a:cs typeface="Trebuchet MS"/>
              </a:rPr>
              <a:t>морского</a:t>
            </a:r>
            <a:r>
              <a:rPr sz="1300" spc="120" dirty="0">
                <a:latin typeface="Trebuchet MS"/>
                <a:cs typeface="Trebuchet MS"/>
              </a:rPr>
              <a:t> </a:t>
            </a:r>
            <a:r>
              <a:rPr sz="1300" spc="-20" dirty="0">
                <a:latin typeface="Trebuchet MS"/>
                <a:cs typeface="Trebuchet MS"/>
              </a:rPr>
              <a:t>пути</a:t>
            </a:r>
            <a:endParaRPr sz="1300">
              <a:latin typeface="Trebuchet MS"/>
              <a:cs typeface="Trebuchet MS"/>
            </a:endParaRPr>
          </a:p>
          <a:p>
            <a:pPr marL="12700" marR="5080">
              <a:lnSpc>
                <a:spcPct val="112300"/>
              </a:lnSpc>
              <a:spcBef>
                <a:spcPts val="875"/>
              </a:spcBef>
            </a:pPr>
            <a:r>
              <a:rPr sz="1000" spc="10" dirty="0">
                <a:latin typeface="Trebuchet MS"/>
                <a:cs typeface="Trebuchet MS"/>
              </a:rPr>
              <a:t>Развитие</a:t>
            </a:r>
            <a:r>
              <a:rPr sz="1000" spc="20" dirty="0">
                <a:latin typeface="Trebuchet MS"/>
                <a:cs typeface="Trebuchet MS"/>
              </a:rPr>
              <a:t> </a:t>
            </a:r>
            <a:r>
              <a:rPr sz="1000" spc="10" dirty="0">
                <a:latin typeface="Trebuchet MS"/>
                <a:cs typeface="Trebuchet MS"/>
              </a:rPr>
              <a:t>Арктики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10" dirty="0">
                <a:latin typeface="Trebuchet MS"/>
                <a:cs typeface="Trebuchet MS"/>
              </a:rPr>
              <a:t>повышает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10" dirty="0">
                <a:latin typeface="Trebuchet MS"/>
                <a:cs typeface="Trebuchet MS"/>
              </a:rPr>
              <a:t>потребность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55" dirty="0">
                <a:latin typeface="Trebuchet MS"/>
                <a:cs typeface="Trebuchet MS"/>
              </a:rPr>
              <a:t>в</a:t>
            </a:r>
            <a:r>
              <a:rPr sz="1000" spc="2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специалистах, </a:t>
            </a:r>
            <a:r>
              <a:rPr sz="1000" dirty="0">
                <a:latin typeface="Trebuchet MS"/>
                <a:cs typeface="Trebuchet MS"/>
              </a:rPr>
              <a:t>готовых</a:t>
            </a:r>
            <a:r>
              <a:rPr sz="1000" spc="6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работать</a:t>
            </a:r>
            <a:r>
              <a:rPr sz="1000" spc="65" dirty="0">
                <a:latin typeface="Trebuchet MS"/>
                <a:cs typeface="Trebuchet MS"/>
              </a:rPr>
              <a:t> </a:t>
            </a:r>
            <a:r>
              <a:rPr sz="1000" spc="55" dirty="0">
                <a:latin typeface="Trebuchet MS"/>
                <a:cs typeface="Trebuchet MS"/>
              </a:rPr>
              <a:t>в</a:t>
            </a:r>
            <a:r>
              <a:rPr sz="1000" spc="6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экстремальных</a:t>
            </a:r>
            <a:r>
              <a:rPr sz="1000" spc="6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условиях,</a:t>
            </a:r>
            <a:r>
              <a:rPr sz="1000" spc="6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что </a:t>
            </a:r>
            <a:r>
              <a:rPr sz="1000" dirty="0">
                <a:latin typeface="Trebuchet MS"/>
                <a:cs typeface="Trebuchet MS"/>
              </a:rPr>
              <a:t>стимулирует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повышение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зарплат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и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лучших</a:t>
            </a:r>
            <a:r>
              <a:rPr sz="1000" spc="3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условий</a:t>
            </a:r>
            <a:r>
              <a:rPr sz="1000" spc="3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труда.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29097" y="765302"/>
            <a:ext cx="3229610" cy="74866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250"/>
              </a:spcBef>
            </a:pPr>
            <a:r>
              <a:rPr dirty="0">
                <a:solidFill>
                  <a:srgbClr val="000000"/>
                </a:solidFill>
              </a:rPr>
              <a:t>Будущее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профессии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и </a:t>
            </a:r>
            <a:r>
              <a:rPr spc="50" dirty="0">
                <a:solidFill>
                  <a:srgbClr val="000000"/>
                </a:solidFill>
              </a:rPr>
              <a:t>современные</a:t>
            </a:r>
            <a:r>
              <a:rPr spc="-85" dirty="0">
                <a:solidFill>
                  <a:srgbClr val="000000"/>
                </a:solidFill>
              </a:rPr>
              <a:t> </a:t>
            </a:r>
            <a:r>
              <a:rPr spc="135" dirty="0">
                <a:solidFill>
                  <a:srgbClr val="000000"/>
                </a:solidFill>
              </a:rPr>
              <a:t>вызовы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48420" y="346951"/>
            <a:ext cx="971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latin typeface="Trebuchet MS"/>
                <a:cs typeface="Trebuchet MS"/>
              </a:rPr>
              <a:t>9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480</Words>
  <Application>Microsoft Office PowerPoint</Application>
  <PresentationFormat>Экран (16:9)</PresentationFormat>
  <Paragraphs>57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Times New Roman</vt:lpstr>
      <vt:lpstr>Trebuchet MS</vt:lpstr>
      <vt:lpstr>Office Theme</vt:lpstr>
      <vt:lpstr>День моряка-подводника России</vt:lpstr>
      <vt:lpstr>История и значение праздника</vt:lpstr>
      <vt:lpstr>Возникновение праздника: вехи истории</vt:lpstr>
      <vt:lpstr>Развитие в XX веке и современность</vt:lpstr>
      <vt:lpstr>Особенности профессии моряка-подводника</vt:lpstr>
      <vt:lpstr>Герои российского подводного флота</vt:lpstr>
      <vt:lpstr>Современные достижения</vt:lpstr>
      <vt:lpstr>Образование и подготовка моряков-подводников</vt:lpstr>
      <vt:lpstr>Будущее профессии и современные вызовы</vt:lpstr>
      <vt:lpstr>Значение службы и перспективы подводного флота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моряка-подводника России</dc:title>
  <cp:lastModifiedBy>Пользователь</cp:lastModifiedBy>
  <cp:revision>1</cp:revision>
  <dcterms:created xsi:type="dcterms:W3CDTF">2026-05-06T06:16:08Z</dcterms:created>
  <dcterms:modified xsi:type="dcterms:W3CDTF">2026-05-06T06:22:12Z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2026-05-06T00:00:00Z</vt:filetime>
  </property>
  <property fmtid="{D5CDD505-2E9C-101B-9397-08002B2CF9AE}" pid="3" name="Producer">
    <vt:lpwstr>3-Heights(TM) PDF Security Shell 4.8.25.2 (http://www.pdf-tools.com)</vt:lpwstr>
  </property>
</Properties>
</file>