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271" r:id="rId4"/>
    <p:sldId id="299" r:id="rId5"/>
    <p:sldId id="304" r:id="rId6"/>
    <p:sldId id="279" r:id="rId7"/>
    <p:sldId id="281" r:id="rId8"/>
    <p:sldId id="282" r:id="rId9"/>
    <p:sldId id="300" r:id="rId10"/>
    <p:sldId id="283" r:id="rId11"/>
    <p:sldId id="305" r:id="rId12"/>
    <p:sldId id="306" r:id="rId13"/>
    <p:sldId id="307" r:id="rId14"/>
    <p:sldId id="308" r:id="rId15"/>
    <p:sldId id="309" r:id="rId16"/>
    <p:sldId id="310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301" r:id="rId26"/>
    <p:sldId id="302" r:id="rId27"/>
    <p:sldId id="29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CC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87" autoAdjust="0"/>
    <p:restoredTop sz="94660"/>
  </p:normalViewPr>
  <p:slideViewPr>
    <p:cSldViewPr>
      <p:cViewPr varScale="1">
        <p:scale>
          <a:sx n="106" d="100"/>
          <a:sy n="106" d="100"/>
        </p:scale>
        <p:origin x="148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istrator\Desktop\&#1055;&#1054;&#1043;&#1056;&#1040;&#1053;&#1048;&#1063;&#1053;&#1048;&#1050;&#1048;%20&#1060;&#1048;&#1053;&#1040;&#1064;&#1048;&#1053;&#1040;%20&#1042;\&#1074;&#1090;&#1086;&#1088;&#1072;&#1103;.mp3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28752" y="4581128"/>
            <a:ext cx="3615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 мая</a:t>
            </a:r>
          </a:p>
          <a:p>
            <a:pPr algn="ctr"/>
            <a:r>
              <a:rPr lang="ru-RU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День Пограничника</a:t>
            </a:r>
          </a:p>
        </p:txBody>
      </p:sp>
      <p:pic>
        <p:nvPicPr>
          <p:cNvPr id="2" name="Picture 2" descr="Border guard service of the fs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70326"/>
            <a:ext cx="2814440" cy="267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russianwinter.rian.ru/images/10864/05/1086405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1953102" cy="2505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profi-forex.org/system/news/A20-13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678" y="3964522"/>
            <a:ext cx="2743066" cy="2505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g0.liveinternet.ru/images/attach/c/8/101/412/101412806_5031314_media1290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72" y="1628800"/>
            <a:ext cx="5205224" cy="2022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CDA0EC-287B-9565-8117-5A95975E2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907704" cy="1323439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189A0A17-3C75-EFFE-0926-F739CB6E8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4519" y="30406"/>
            <a:ext cx="75796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образовательное учреждение дополнительного образования Республики Крым «Региональный центр по подготовке к военной службе и военно-патриотическому воспитанию»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563"/>
            <a:ext cx="8229600" cy="634082"/>
          </a:xfrm>
          <a:solidFill>
            <a:srgbClr val="008000"/>
          </a:solidFill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стория ПС ФСБ России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814" y="827121"/>
            <a:ext cx="8712968" cy="164564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июля 1934 года руководство пограничными войсками осуществляло Главное управление пограничной и внутренней охраны НКВД СССР, с 1937 года ‑ Главное управление пограничных и внутренних войск НКВД СССР, а с февраля 1939 года ‑ Главное управление пограничных войск НКВД СССР. </a:t>
            </a:r>
          </a:p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1946 году пограничные войска были переданы в ведение вновь созданного Министерства государственной безопасности СССР, а в 1953 году ‑ МВД СССР. </a:t>
            </a:r>
          </a:p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1957 году было создано Главное управление пограничных войск КГБ.</a:t>
            </a:r>
          </a:p>
        </p:txBody>
      </p:sp>
      <p:pic>
        <p:nvPicPr>
          <p:cNvPr id="8194" name="Picture 2" descr="http://upload.wikimedia.org/wikipedia/commons/thumb/0/07/RIAN_archive_483148_Border_Guards_ready_for_patrol.jpg/270px-RIAN_archive_483148_Border_Guards_ready_for_patr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34476"/>
            <a:ext cx="1923678" cy="290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upload.wikimedia.org/wikipedia/commons/thumb/d/d7/%D0%9F%D0%BE%D0%B3%D1%80%D0%B0%D0%BD%D0%B8%D1%87%D0%BD%D0%B8%D0%BA_%D0%B2_%D0%A2%D1%83%D1%80%D0%BA%D0%B5%D1%81%D1%82%D0%B0%D0%BD%D0%B5.jpg/270px-%D0%9F%D0%BE%D0%B3%D1%80%D0%B0%D0%BD%D0%B8%D1%87%D0%BD%D0%B8%D0%BA_%D0%B2_%D0%A2%D1%83%D1%80%D0%BA%D0%B5%D1%81%D1%82%D0%B0%D0%BD%D0%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76939"/>
            <a:ext cx="2571750" cy="2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upload.wikimedia.org/wikipedia/commons/b/bd/USSR_Frontier_Troops_Emble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748" y="3876939"/>
            <a:ext cx="1080120" cy="143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07956" y="5370511"/>
            <a:ext cx="1907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Нарукавный знак пограничных войск КГБ СССР</a:t>
            </a:r>
          </a:p>
        </p:txBody>
      </p:sp>
      <p:pic>
        <p:nvPicPr>
          <p:cNvPr id="8202" name="Picture 10" descr="http://www.rkka.ru/uniform/images/nkvd_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218" y="3933056"/>
            <a:ext cx="1768798" cy="2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90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C35B42-3DD5-A84B-336A-D8BF8EBD4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 пограничники.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9952636-E873-79E5-2DB0-3C0BA1516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4048" y="1387795"/>
            <a:ext cx="3488431" cy="45259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7EC5BC-CA4C-EC6F-CB70-6A49781DF908}"/>
              </a:ext>
            </a:extLst>
          </p:cNvPr>
          <p:cNvSpPr txBox="1"/>
          <p:nvPr/>
        </p:nvSpPr>
        <p:spPr>
          <a:xfrm>
            <a:off x="558319" y="1484784"/>
            <a:ext cx="415769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ГАВРИЛОВ Петр Михайлович (1900–1979), Герой Советского Союза (1957).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17 июня 1900 года в деревне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Альведино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ныне Пестречинского района Республики Татарстан в крестьянской семье.  </a:t>
            </a:r>
          </a:p>
        </p:txBody>
      </p:sp>
    </p:spTree>
    <p:extLst>
      <p:ext uri="{BB962C8B-B14F-4D97-AF65-F5344CB8AC3E}">
        <p14:creationId xmlns:p14="http://schemas.microsoft.com/office/powerpoint/2010/main" val="3441753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9545423-007E-0169-A71A-39F7C90C7E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9" t="16325" r="34611" b="30234"/>
          <a:stretch/>
        </p:blipFill>
        <p:spPr bwMode="auto">
          <a:xfrm>
            <a:off x="755576" y="764704"/>
            <a:ext cx="7416824" cy="4968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563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97EDDD-7156-F376-639F-0801E4B2D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0"/>
            <a:ext cx="6768752" cy="352839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0191F89-E785-F865-F66A-45FD0CAB747B}"/>
              </a:ext>
            </a:extLst>
          </p:cNvPr>
          <p:cNvSpPr/>
          <p:nvPr/>
        </p:nvSpPr>
        <p:spPr>
          <a:xfrm>
            <a:off x="971600" y="3645024"/>
            <a:ext cx="662473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Майор Гаврилов П.М. с 22 июня по 23 июля 1941 руководил обороной Восточного форта Брестской крепости. Ему удалось сплотить вокруг себя всех уцелевших бойцов и командиров разных частей и подразделений, закрыть наиболее уязвимые места для прорыва врага. 23 июля от взрыва снаряда в каземате получил тяжёлое ранение и в бессознательном состоянии был пленён. </a:t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3166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2E93595-50FC-7365-0001-90F252F31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761508"/>
            <a:ext cx="8229600" cy="236465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 войны провёл в гитлеровских концлагерях Хаммельбурга и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Ревенсбурга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испытав все ужасы плена. Освобождён советскими войсками в мае 1945 года.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G:\на день победы\26726614.jpg">
            <a:extLst>
              <a:ext uri="{FF2B5EF4-FFF2-40B4-BE49-F238E27FC236}">
                <a16:creationId xmlns:a16="http://schemas.microsoft.com/office/drawing/2014/main" id="{22799241-5FAA-C72A-BDD6-6FCDD9F64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10" y="731837"/>
            <a:ext cx="3600450" cy="276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на день победы\68909132.jpg">
            <a:extLst>
              <a:ext uri="{FF2B5EF4-FFF2-40B4-BE49-F238E27FC236}">
                <a16:creationId xmlns:a16="http://schemas.microsoft.com/office/drawing/2014/main" id="{244168F3-0206-AB72-2B7F-824A07D4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31836"/>
            <a:ext cx="3600450" cy="276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357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0FC70F-685D-942B-B4C0-61E0C1D22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8064" y="465371"/>
            <a:ext cx="3456384" cy="5184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EF2777-B497-6091-CBC0-A58E107C81B4}"/>
              </a:ext>
            </a:extLst>
          </p:cNvPr>
          <p:cNvSpPr txBox="1"/>
          <p:nvPr/>
        </p:nvSpPr>
        <p:spPr>
          <a:xfrm>
            <a:off x="395536" y="481124"/>
            <a:ext cx="457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1946-1947г. Проживал на родине, затем переехал в Краснодар.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января 1957 года за образцовое выполнение воинского долга при обороне Брестской крепости в 1941 году и проявленное при этом мужество и героизм присвоено звание Героя Советского Союза с вручением ордена Ленина и медали «Золотая звезда».</a:t>
            </a:r>
          </a:p>
        </p:txBody>
      </p:sp>
    </p:spTree>
    <p:extLst>
      <p:ext uri="{BB962C8B-B14F-4D97-AF65-F5344CB8AC3E}">
        <p14:creationId xmlns:p14="http://schemas.microsoft.com/office/powerpoint/2010/main" val="761748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CD9D1D8-4DFE-C63C-036A-7BD436824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692696"/>
            <a:ext cx="3456384" cy="48245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7062BC-DB15-9237-AE8A-F65579FD283E}"/>
              </a:ext>
            </a:extLst>
          </p:cNvPr>
          <p:cNvSpPr txBox="1"/>
          <p:nvPr/>
        </p:nvSpPr>
        <p:spPr>
          <a:xfrm>
            <a:off x="4283968" y="980728"/>
            <a:ext cx="478802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Скончался 26 января 1979 года и с воинскими почестями был похоронен в городе Бресте на Гарнизонном кладбище. 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Памятник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П.М.Гаврилову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установлен в городе Бресте (Белоруссия) на гарнизонном (мемориальном) кладбище. Установлен в 1981 году. Скульптор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В.Летун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, архитектор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Ю.Казаков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43655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1779"/>
            <a:ext cx="8229600" cy="634082"/>
          </a:xfrm>
          <a:solidFill>
            <a:srgbClr val="008000"/>
          </a:solidFill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стория ПС ФСБ России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516" y="789695"/>
            <a:ext cx="8712968" cy="114158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декабрю 1991 года после реорганизации КГБ СССР Главное управление пограничных войск было упразднено и образован Комитет по охране государственной границы СССР.</a:t>
            </a:r>
          </a:p>
        </p:txBody>
      </p:sp>
      <p:pic>
        <p:nvPicPr>
          <p:cNvPr id="11" name="Picture 6" descr="http://upload.wikimedia.org/wikipedia/commons/d/d4/Excellent_KGB_Border_Troop_1st_class_CCC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93782"/>
            <a:ext cx="2016224" cy="246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051.radikal.ru/1305/1f/424beb5138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" y="1905216"/>
            <a:ext cx="2814191" cy="375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dosug.md/UserFiles/dosugmd_news/max/Tadzhiki-otbili-u-afganskih-banditov-poltora-tsentnera-gashis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792" y="1637717"/>
            <a:ext cx="3337691" cy="235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www.chelnyedinros.ru/upload/iblock/d9c/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750" y="4221088"/>
            <a:ext cx="3572439" cy="246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90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7167"/>
            <a:ext cx="8229600" cy="634082"/>
          </a:xfrm>
          <a:solidFill>
            <a:srgbClr val="008000"/>
          </a:solidFill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стория ПС ФСБ России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516" y="849436"/>
            <a:ext cx="8712968" cy="164564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сентябре-октябре 1992 г. пограничные войска на территории Российской Федерации вошли в состав Министерства безопасности Российской Федерации. 30 декабря 1993 года на базе Пограничных войск упразднённого Министерства безопасности Российской Федерации была образована Федеральная пограничная служба — Главное командование Пограничных войск Российской Федерации (ФПС —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Главкомат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6" y="2852936"/>
            <a:ext cx="321682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http://www.centerasia.ru/uploads/posts/2008-09/1222509395_dsc_39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52936"/>
            <a:ext cx="234232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ttp://www.eurodialogue.org/sites/default/files/imagecache/mainimage/Russia-border-security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713" y="2852936"/>
            <a:ext cx="248008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25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1430"/>
            <a:ext cx="8229600" cy="634082"/>
          </a:xfrm>
          <a:solidFill>
            <a:srgbClr val="008000"/>
          </a:solidFill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стория ПС ФСБ России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516" y="845361"/>
            <a:ext cx="8712968" cy="164564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декабря 1994 года, она была переименована в Федеральную пограничную службу России (ФПС России). В 2000 — 2003 годах полномочия пограничных войск и ФПС России регулировались Федеральным законом № 55-ФЗ «О Пограничной службе Российской Федерации».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522436"/>
            <a:ext cx="5040560" cy="273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http://img1.liveinternet.ru/images/attach/c/8/101/412/101412543_1306531765_33622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212" y="2491004"/>
            <a:ext cx="3668688" cy="273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36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86FA49F-6687-E400-DC5D-97CD993B1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84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622" y="115777"/>
            <a:ext cx="8229600" cy="634082"/>
          </a:xfrm>
          <a:solidFill>
            <a:srgbClr val="008000"/>
          </a:solidFill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стория ПС ФСБ России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0549" y="845545"/>
            <a:ext cx="8712968" cy="164564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марта 2003 года функции ФПС переданы в ведение ФСБ России[4], при которой была создана Пограничная служба (преобразование вступило в силу 1 июля 2003 года).</a:t>
            </a:r>
          </a:p>
        </p:txBody>
      </p:sp>
      <p:pic>
        <p:nvPicPr>
          <p:cNvPr id="9218" name="Picture 2" descr="http://russiamilitaria.ru/uploads/post-149-11593700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987" y="1762125"/>
            <a:ext cx="2692416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order guard service of the fs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9" y="1924632"/>
            <a:ext cx="2692416" cy="373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30" y="5733256"/>
            <a:ext cx="26642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Эмблема пограничной службы ФСБ России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53247" y="5133405"/>
            <a:ext cx="2664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Нарукавный знак пограничной службы ФСБ России</a:t>
            </a:r>
          </a:p>
        </p:txBody>
      </p:sp>
      <p:pic>
        <p:nvPicPr>
          <p:cNvPr id="9220" name="Picture 4" descr="http://s4.uploads.ru/1Swd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646" y="2348880"/>
            <a:ext cx="249833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36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835"/>
            <a:ext cx="8229600" cy="634082"/>
          </a:xfrm>
          <a:solidFill>
            <a:srgbClr val="008000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Символы и знаки различия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3527" y="942136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Главными отличительными знаками российских пограничников служат фуражка с зелёной тульей, светло-зелёный берет и тельняшка со светло-зелёными  полосами, оттенок которых существенно отличается от оливковых полос общевойсковой тельняшки.</a:t>
            </a:r>
          </a:p>
        </p:txBody>
      </p:sp>
      <p:pic>
        <p:nvPicPr>
          <p:cNvPr id="11" name="Picture 4" descr="http://s4.uploads.ru/1Sw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81128"/>
            <a:ext cx="2002849" cy="156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im5-tub-ru.yandex.net/i?id=189786014-32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672" y="2867293"/>
            <a:ext cx="2872656" cy="12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gorodperm.ru/upload/pages/196/image_13065486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066" y="4430293"/>
            <a:ext cx="2592288" cy="204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garnizzon.ru/catgallery/normal/5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82" y="2881128"/>
            <a:ext cx="2619375" cy="31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7" y="4724929"/>
            <a:ext cx="2088232" cy="174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0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5080"/>
            <a:ext cx="8229600" cy="634082"/>
          </a:xfrm>
          <a:solidFill>
            <a:srgbClr val="008000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Вооружение и техника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7524" y="849721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пограничной службы в качестве структурной единицы входит авиационное подразделение.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Ил-76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Ан-72 и Ан-74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Ан-26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Ан-148</a:t>
            </a:r>
          </a:p>
        </p:txBody>
      </p:sp>
      <p:pic>
        <p:nvPicPr>
          <p:cNvPr id="14338" name="Picture 2" descr="Ил-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56575"/>
            <a:ext cx="2857501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Antonov-An-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1836417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Antonov.an26.fairford.ar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1378"/>
            <a:ext cx="3168352" cy="218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Antonov--148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56202"/>
            <a:ext cx="3364101" cy="23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75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1161"/>
            <a:ext cx="8229600" cy="634082"/>
          </a:xfrm>
          <a:solidFill>
            <a:srgbClr val="008000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Вооружение и техника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7308" y="773941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на вооружении состоит техника, относящаяся по классификации МО РФ к технике сухопутных войск.</a:t>
            </a:r>
          </a:p>
          <a:p>
            <a:pPr algn="just"/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БПМ-97</a:t>
            </a:r>
          </a:p>
        </p:txBody>
      </p:sp>
      <p:pic>
        <p:nvPicPr>
          <p:cNvPr id="13314" name="Picture 2" descr="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25" y="2002968"/>
            <a:ext cx="2857500" cy="233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upload.wikimedia.org/wikipedia/commons/4/4c/KAMAZ-43269_Vystrel_%28BMP-97%29_REA-2009_rearright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74270"/>
            <a:ext cx="2987072" cy="236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2" y="4448426"/>
            <a:ext cx="2798514" cy="186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http://www.aloqada.com/images/GetCmsStorageFile.ashx?file_id=08F1CE80-078F-E211-9DC1-000F20D0F73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855" y="4437112"/>
            <a:ext cx="2798514" cy="184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http://www.regtime.ru/img280x210/REG194658293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174" y="2067003"/>
            <a:ext cx="2260625" cy="226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http://www.metronews.ru/_internal/gxml!0/r0dc21o2f3vste5s7ezej9x3a10rp3w$r9t2dalhc7sys9d5gul6a5wyt01zscu/full_pogranzasrava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194" y="4448426"/>
            <a:ext cx="2391606" cy="183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94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182613"/>
            <a:ext cx="8229600" cy="634082"/>
          </a:xfrm>
          <a:solidFill>
            <a:srgbClr val="008000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Вооружение и техника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7904" y="906557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вооружении пограничной службы РФ находятся морские боевые корабли и катера:</a:t>
            </a:r>
          </a:p>
          <a:p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ПСКР проекта 12130</a:t>
            </a:r>
          </a:p>
          <a:p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 проекта 22460</a:t>
            </a:r>
          </a:p>
          <a:p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Катера Тип IC16MII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76" b="18305"/>
          <a:stretch/>
        </p:blipFill>
        <p:spPr bwMode="auto">
          <a:xfrm>
            <a:off x="4331533" y="2823750"/>
            <a:ext cx="4406245" cy="18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http://sdelanounas.ru/i/d/3/d3d3LnBlbGxhc2hpcC5ydS9pbWFnZXMvbmV3cy9yYXB0b3ItMTUtMDgtMjAxMy00LmpwZz9fX2lkPTM4OTM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6" b="24897"/>
          <a:stretch/>
        </p:blipFill>
        <p:spPr bwMode="auto">
          <a:xfrm>
            <a:off x="4331533" y="4852605"/>
            <a:ext cx="4560947" cy="195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http://im7-tub-ru.yandex.net/i?id=92121862-02-72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90" y="2868768"/>
            <a:ext cx="3512404" cy="185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http://s55.radikal.ru/i149/1304/36/1f49e5b4a6ee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6" b="21396"/>
          <a:stretch/>
        </p:blipFill>
        <p:spPr bwMode="auto">
          <a:xfrm>
            <a:off x="190890" y="5013176"/>
            <a:ext cx="3512404" cy="163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94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19" descr="Описание: http://www.zanimatika.narod.ru/flagdo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>
            <a:norm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Служу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России!</a:t>
            </a:r>
          </a:p>
        </p:txBody>
      </p:sp>
      <p:pic>
        <p:nvPicPr>
          <p:cNvPr id="4" name="Объект 3" descr="http://go4.imgsmail.ru/imgpreview?key=http%3A//amur-ivanovka.narod2.ru/Test/t1%5Fbas.files/t3.jpg&amp;mb=imgdb_preview_128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717032"/>
            <a:ext cx="489654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go3.imgsmail.ru/imgpreview?key=http%3A//airwar.ru/history/af/finland/fin%5F04.jpg&amp;mb=imgdb_preview_115&amp;w=20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869" y="836712"/>
            <a:ext cx="4248472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go1.imgsmail.ru/imgpreview?key=http%3A//historic.ru/books/item/f00/s00/z0000019/pic/000041.jpg&amp;mb=imgdb_preview_1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5358" y="1988840"/>
            <a:ext cx="3888432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43608" y="1014018"/>
            <a:ext cx="6624736" cy="48320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>
                <a:ln w="50800"/>
                <a:solidFill>
                  <a:schemeClr val="accent3">
                    <a:lumMod val="60000"/>
                    <a:lumOff val="40000"/>
                  </a:schemeClr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Воин российский</a:t>
            </a:r>
            <a:br>
              <a:rPr lang="ru-RU" sz="3600" b="1" i="1" dirty="0">
                <a:ln w="50800"/>
                <a:solidFill>
                  <a:schemeClr val="accent3">
                    <a:lumMod val="60000"/>
                    <a:lumOff val="40000"/>
                  </a:schemeClr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</a:br>
            <a:r>
              <a:rPr lang="ru-RU" sz="3600" b="1" i="1" dirty="0">
                <a:ln w="50800"/>
                <a:solidFill>
                  <a:schemeClr val="accent3">
                    <a:lumMod val="60000"/>
                    <a:lumOff val="40000"/>
                  </a:schemeClr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В вечном дозоре</a:t>
            </a:r>
            <a:br>
              <a:rPr lang="ru-RU" sz="3600" b="1" i="1" dirty="0">
                <a:ln w="50800"/>
                <a:solidFill>
                  <a:schemeClr val="accent3">
                    <a:lumMod val="60000"/>
                    <a:lumOff val="40000"/>
                  </a:schemeClr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</a:br>
            <a:r>
              <a:rPr lang="ru-RU" sz="3600" b="1" i="1" dirty="0">
                <a:ln w="50800"/>
                <a:solidFill>
                  <a:schemeClr val="accent3">
                    <a:lumMod val="60000"/>
                    <a:lumOff val="40000"/>
                  </a:schemeClr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На самолёте,</a:t>
            </a:r>
            <a:br>
              <a:rPr lang="ru-RU" sz="3600" b="1" i="1" dirty="0">
                <a:ln w="50800"/>
                <a:solidFill>
                  <a:schemeClr val="accent3">
                    <a:lumMod val="60000"/>
                    <a:lumOff val="40000"/>
                  </a:schemeClr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</a:br>
            <a:r>
              <a:rPr lang="ru-RU" sz="3600" b="1" i="1" dirty="0">
                <a:ln w="50800"/>
                <a:solidFill>
                  <a:schemeClr val="accent3">
                    <a:lumMod val="60000"/>
                    <a:lumOff val="40000"/>
                  </a:schemeClr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На корабле.</a:t>
            </a:r>
            <a:br>
              <a:rPr lang="ru-RU" sz="3600" b="1" i="1" dirty="0">
                <a:ln w="50800"/>
                <a:solidFill>
                  <a:schemeClr val="accent3">
                    <a:lumMod val="60000"/>
                    <a:lumOff val="40000"/>
                  </a:schemeClr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</a:br>
            <a:r>
              <a:rPr lang="ru-RU" sz="3600" b="1" i="1" dirty="0">
                <a:ln w="50800"/>
                <a:solidFill>
                  <a:schemeClr val="accent3">
                    <a:lumMod val="60000"/>
                    <a:lumOff val="40000"/>
                  </a:schemeClr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Он </a:t>
            </a:r>
            <a:r>
              <a:rPr lang="ru-RU" sz="3600" b="1" i="1" dirty="0" err="1">
                <a:ln w="50800"/>
                <a:solidFill>
                  <a:schemeClr val="accent3">
                    <a:lumMod val="60000"/>
                    <a:lumOff val="40000"/>
                  </a:schemeClr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охраняе</a:t>
            </a:r>
            <a:r>
              <a:rPr lang="ru-RU" sz="3600" b="1" i="1" dirty="0">
                <a:ln w="50800"/>
                <a:solidFill>
                  <a:schemeClr val="accent3">
                    <a:lumMod val="60000"/>
                    <a:lumOff val="40000"/>
                  </a:schemeClr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 т</a:t>
            </a:r>
            <a:br>
              <a:rPr lang="ru-RU" sz="3600" b="1" i="1" dirty="0">
                <a:ln w="50800"/>
                <a:solidFill>
                  <a:schemeClr val="accent3">
                    <a:lumMod val="60000"/>
                    <a:lumOff val="40000"/>
                  </a:schemeClr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</a:br>
            <a:r>
              <a:rPr lang="ru-RU" sz="3600" b="1" i="1" dirty="0">
                <a:ln w="50800"/>
                <a:solidFill>
                  <a:schemeClr val="accent3">
                    <a:lumMod val="60000"/>
                    <a:lumOff val="40000"/>
                  </a:schemeClr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Мирное море,</a:t>
            </a:r>
            <a:br>
              <a:rPr lang="ru-RU" sz="3600" b="1" i="1" dirty="0">
                <a:ln w="50800"/>
                <a:solidFill>
                  <a:schemeClr val="accent3">
                    <a:lumMod val="60000"/>
                    <a:lumOff val="40000"/>
                  </a:schemeClr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</a:br>
            <a:r>
              <a:rPr lang="ru-RU" sz="3600" b="1" i="1" dirty="0">
                <a:ln w="50800"/>
                <a:solidFill>
                  <a:schemeClr val="accent3">
                    <a:lumMod val="60000"/>
                    <a:lumOff val="40000"/>
                  </a:schemeClr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Мирное небо,</a:t>
            </a:r>
            <a:br>
              <a:rPr lang="ru-RU" sz="3600" b="1" i="1" dirty="0">
                <a:ln w="50800"/>
                <a:solidFill>
                  <a:schemeClr val="accent3">
                    <a:lumMod val="60000"/>
                    <a:lumOff val="40000"/>
                  </a:schemeClr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</a:br>
            <a:r>
              <a:rPr lang="ru-RU" sz="3600" b="1" i="1" dirty="0">
                <a:ln w="50800"/>
                <a:solidFill>
                  <a:schemeClr val="accent3">
                    <a:lumMod val="60000"/>
                    <a:lumOff val="40000"/>
                  </a:schemeClr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  <a:t>Мир на земле.</a:t>
            </a:r>
            <a:br>
              <a:rPr lang="ru-RU" sz="3600" b="1" i="1" dirty="0">
                <a:ln w="50800"/>
                <a:solidFill>
                  <a:schemeClr val="accent3">
                    <a:lumMod val="60000"/>
                    <a:lumOff val="40000"/>
                  </a:schemeClr>
                </a:solidFill>
                <a:latin typeface="Lucida Sans Unicode" pitchFamily="34" charset="0"/>
                <a:ea typeface="Times New Roman" pitchFamily="18" charset="0"/>
                <a:cs typeface="Lucida Sans Unicode" pitchFamily="34" charset="0"/>
              </a:rPr>
            </a:br>
            <a:r>
              <a:rPr lang="ru-RU" sz="2000" b="1" dirty="0">
                <a:ln w="50800"/>
                <a:solidFill>
                  <a:schemeClr val="accent3">
                    <a:lumMod val="60000"/>
                    <a:lumOff val="4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ru-RU" sz="2000" b="1" i="1" dirty="0">
                <a:ln w="50800"/>
                <a:solidFill>
                  <a:schemeClr val="accent3">
                    <a:lumMod val="60000"/>
                    <a:lumOff val="4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(И. </a:t>
            </a:r>
            <a:r>
              <a:rPr lang="ru-RU" sz="2000" b="1" i="1" dirty="0" err="1">
                <a:ln w="50800"/>
                <a:solidFill>
                  <a:schemeClr val="accent3">
                    <a:lumMod val="60000"/>
                    <a:lumOff val="4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Гамазкова</a:t>
            </a:r>
            <a:r>
              <a:rPr lang="ru-RU" sz="2000" b="1" i="1" dirty="0">
                <a:ln w="50800"/>
                <a:solidFill>
                  <a:schemeClr val="accent3">
                    <a:lumMod val="60000"/>
                    <a:lumOff val="4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ln w="50800"/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264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Будущие защитники Родины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52" y="440668"/>
            <a:ext cx="4783072" cy="52565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br>
              <a:rPr lang="ru-RU" dirty="0"/>
            </a:br>
            <a:br>
              <a:rPr lang="ru-RU" dirty="0"/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мальчик может стать солдатом,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небу лететь, по морю плыть,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Охранять границу с автоматом,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свою отчизну защитить.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сначала на футбольном поле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Защитит ворота он собой.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 друга во дворе и школе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Примет он неравный, трудный бой.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пустить чужих собак к котёнку –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Потруднее, чем играть в войну.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ты не защитил сестрёнку, 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ты защитишь свою страну?</a:t>
            </a:r>
          </a:p>
          <a:p>
            <a:pPr marL="0" indent="0">
              <a:buNone/>
            </a:pP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marL="0" indent="0" algn="r">
              <a:buNone/>
            </a:pP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(А. Усачёв)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/>
          </a:p>
        </p:txBody>
      </p:sp>
      <p:pic>
        <p:nvPicPr>
          <p:cNvPr id="6" name="втора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8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4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08" y="188640"/>
            <a:ext cx="8856984" cy="634082"/>
          </a:xfrm>
          <a:solidFill>
            <a:srgbClr val="008000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28 мая День Пограничника</a:t>
            </a:r>
          </a:p>
        </p:txBody>
      </p:sp>
      <p:pic>
        <p:nvPicPr>
          <p:cNvPr id="18440" name="Picture 8" descr="http://www.fermer.ru/files/forum/2013/05/166419/7701293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33522"/>
            <a:ext cx="6895332" cy="51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75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ертикальный свиток 4"/>
          <p:cNvSpPr/>
          <p:nvPr/>
        </p:nvSpPr>
        <p:spPr>
          <a:xfrm rot="10800000">
            <a:off x="89756" y="3586713"/>
            <a:ext cx="8964488" cy="3312368"/>
          </a:xfrm>
          <a:prstGeom prst="verticalScroll">
            <a:avLst/>
          </a:prstGeom>
          <a:solidFill>
            <a:srgbClr val="008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719572" y="3611753"/>
            <a:ext cx="770485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Пограничная служба Федеральной службы безопасности Российской Федерации (ПС ФСБ России) — формирование ФСБ России, основной задачей которого является защита, охрана и оборона сухопутных и водных рубежей Российской Федерации.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upload.wikimedia.org/wikipedia/ru/thumb/5/59/%D0%9F%D0%BE%D0%B3%D1%80%D0%B0%D0%BD%D1%81%D0%BB%D1%83%D0%B6%D0%B1%D0%B0_%D0%A0%D0%BE%D1%81%D1%81%D0%B8%D0%B8_%D1%81%D0%B5%D1%80.2000%D1%85_%28%D1%83%D0%B6%D0%B5_%D0%BD%D0%B5_%D1%84%D0%B5%D0%B4%D0%B5%D1%80%D0%B0%D0%BB.%29_%D1%88%D0%B5%D0%B2%D1%80%D0%BE%D0%BD.jpg/640px-%D0%9F%D0%BE%D0%B3%D1%80%D0%B0%D0%BD%D1%81%D0%BB%D1%83%D0%B6%D0%B1%D0%B0_%D0%A0%D0%BE%D1%81%D1%81%D0%B8%D0%B8_%D1%81%D0%B5%D1%80.2000%D1%85_%28%D1%83%D0%B6%D0%B5_%D0%BD%D0%B5_%D1%84%D0%B5%D0%B4%D0%B5%D1%80%D0%B0%D0%BB.%29_%D1%88%D0%B5%D0%B2%D1%80%D0%BE%D0%B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66" y="57861"/>
            <a:ext cx="1722016" cy="237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72200" y="2377711"/>
            <a:ext cx="22010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Нарукавный знак с эмблемой ПС ФСБ России с 2003 года</a:t>
            </a:r>
          </a:p>
        </p:txBody>
      </p:sp>
      <p:pic>
        <p:nvPicPr>
          <p:cNvPr id="2052" name="Picture 4" descr="http://upload.wikimedia.org/wikipedia/ru/thumb/f/f2/%D0%A4%D0%BB%D0%B0%D0%B3_%D0%9F%D0%A1_%D0%A4%D0%A1%D0%91_%D0%A0%D0%A4.jpg/1024px-%D0%A4%D0%BB%D0%B0%D0%B3_%D0%9F%D0%A1_%D0%A4%D0%A1%D0%91_%D0%A0%D0%A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225"/>
            <a:ext cx="3528392" cy="214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710" y="2307679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Флаг Пограничных войск Федеральной Пограничной службы России</a:t>
            </a:r>
          </a:p>
        </p:txBody>
      </p:sp>
      <p:pic>
        <p:nvPicPr>
          <p:cNvPr id="2054" name="Picture 6" descr="http://vdv-crimea.org.ua/wp-content/uploads/2013/05/1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9441"/>
            <a:ext cx="1821858" cy="242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7" y="511278"/>
            <a:ext cx="8640960" cy="2304256"/>
          </a:xfrm>
        </p:spPr>
        <p:txBody>
          <a:bodyPr>
            <a:normAutofit fontScale="90000"/>
          </a:bodyPr>
          <a:lstStyle/>
          <a:p>
            <a:pPr marL="0" indent="0" algn="l"/>
            <a:b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br>
              <a:rPr lang="ru-RU" sz="2000" b="1" dirty="0"/>
            </a:br>
            <a:br>
              <a:rPr lang="ru-RU" sz="1300" b="1" dirty="0"/>
            </a:br>
            <a:r>
              <a:rPr lang="ru-RU" sz="2700" dirty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Древнерусское государство постоянно подвергалось набегам и вторжениям в приграничные районы.</a:t>
            </a:r>
            <a:br>
              <a:rPr lang="ru-RU" sz="2700" dirty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уже тогда защита Родины считалась делом чести и особой доблести. Предания, дошедшие до наших дней, сохранили имя одного из этих  защитников Отечества – богатыря  Ильи Муромца. </a:t>
            </a:r>
            <a:br>
              <a:rPr lang="ru-RU" sz="31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</a:br>
            <a:br>
              <a:rPr lang="ru-RU" sz="1300" dirty="0"/>
            </a:br>
            <a:r>
              <a:rPr lang="ru-RU" sz="1300" dirty="0"/>
              <a:t>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4355976" y="6597352"/>
            <a:ext cx="3528392" cy="7200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2500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56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4" name="Рисунок 3" descr="http://go4.imgsmail.ru/imgpreview?key=http%3A//www.sva-slava.ru/kartini/vasnecov/bogatiri.jpeg&amp;mb=imgdb_preview_94&amp;w=2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6550" y="2815534"/>
            <a:ext cx="4392487" cy="2743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827583" y="0"/>
            <a:ext cx="76328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пограничных войск России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6015770"/>
            <a:ext cx="5796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69976" y="5033309"/>
            <a:ext cx="500404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пограничник - богатырь Илья Муромец.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художника В.Васнецова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241967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518BB8D-E90F-E5DE-E7DF-85462FB29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11256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1571 году появилось "Уложение о станичной службе", регламентировавшее права и обязанности стражи и порядок охраны рубежей. В 1574 году был назначен единый начальник над сторожевой и станичной службой. С ростом внешней торговли в 1754 году создаются пограничные таможни. Охрана границы осуществлялась драгунскими полками, рассредоточенными по форпостам, и таможенными вольнонаемными объездчиками. С 1782 года стала вводиться таможенная стража из вольнонаёмных надзирателей и объездчиков, усиленная в 1811 году пограничной казачьей стражей. С 1827 года их функции объединила пограничная стража (до 1832 года — пограничная таможенная стража). В 1893-1917 годах существовал Отдельный корпус пограничной стражи. С распадом в 1917 году имперской государственности и формированием государственности советской начался новый этап в истории отечественной пограничной службы.</a:t>
            </a:r>
          </a:p>
        </p:txBody>
      </p:sp>
    </p:spTree>
    <p:extLst>
      <p:ext uri="{BB962C8B-B14F-4D97-AF65-F5344CB8AC3E}">
        <p14:creationId xmlns:p14="http://schemas.microsoft.com/office/powerpoint/2010/main" val="766969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  <a:solidFill>
            <a:srgbClr val="008000"/>
          </a:solidFill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стория ПС ФСБ России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883" y="875203"/>
            <a:ext cx="8712968" cy="16456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Октябрьской революции 1917 года службу по охране границ империи нёс Отдельный корпус пограничной стражи, а контроль за въездом в империю и выездом за её пределы осуществляла пограничная жандармерия.</a:t>
            </a:r>
          </a:p>
        </p:txBody>
      </p:sp>
      <p:pic>
        <p:nvPicPr>
          <p:cNvPr id="3074" name="Picture 2" descr="http://www.chelovek-zakon.ru/wp-content/uploads/2013/05/sold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22612"/>
            <a:ext cx="151216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kolchakiya.ru/uniformology/general_themes/Orlov_unit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38" y="2722612"/>
            <a:ext cx="2232248" cy="35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arweapons.ru/wp-content/uploads/2013/02/wpid-zoF4roL6d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22612"/>
            <a:ext cx="4427141" cy="343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26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638" y="96847"/>
            <a:ext cx="8229600" cy="634082"/>
          </a:xfrm>
          <a:solidFill>
            <a:srgbClr val="008000"/>
          </a:solidFill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стория ПС ФСБ России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516" y="753087"/>
            <a:ext cx="8712968" cy="164564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Декретом Совета Народных комиссаров  28 мая 1918 года была учреждена Пограничная охрана РСФСР. Тогда же было создано Главное управление погранохраны, в которое в полном составе перешли офицеры бывшего Управления отдельного корпуса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погранстражи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России.</a:t>
            </a:r>
          </a:p>
        </p:txBody>
      </p:sp>
      <p:pic>
        <p:nvPicPr>
          <p:cNvPr id="5122" name="Picture 2" descr="День погранични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98730"/>
            <a:ext cx="2874287" cy="391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День погранични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090" y="2298536"/>
            <a:ext cx="4193341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День погранични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062" y="4509120"/>
            <a:ext cx="419334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66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6505"/>
            <a:ext cx="8229600" cy="634082"/>
          </a:xfrm>
          <a:solidFill>
            <a:srgbClr val="008000"/>
          </a:solidFill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стория ПС ФСБ России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516" y="900295"/>
            <a:ext cx="8712968" cy="164564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марта 1918 года при Наркомате финансов РСФСР было создано Главное управление пограничной охраны, в 1919 году переданное в ведение Наркомата торговли и промышленности. 24 ноября 1920 года ответственность за охрану границы РСФСР была передана Особому отделу ВЧК (Всероссийская чрезвычайная комиссия по борьбе с контрреволюцией и саботажем). 27 сентября 1922 года был сформирован Отдельный пограничный корпус войск ОГПУ (Объединённое государственное политическое управление при СНК СССР).</a:t>
            </a:r>
          </a:p>
        </p:txBody>
      </p:sp>
      <p:pic>
        <p:nvPicPr>
          <p:cNvPr id="4098" name="Picture 2" descr="http://upload.wikimedia.org/wikipedia/commons/thumb/8/8f/Emblema_KGB.svg/151px-Emblema_KGB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444" y="3429000"/>
            <a:ext cx="1669671" cy="252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upload.wikimedia.org/wikipedia/ru/3/3e/Ogpu_form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01008"/>
            <a:ext cx="1872208" cy="262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68144" y="6184492"/>
            <a:ext cx="2124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сотрудника ОГПУ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97444" y="6125867"/>
            <a:ext cx="1615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 ВЧК-КГБ</a:t>
            </a:r>
          </a:p>
        </p:txBody>
      </p:sp>
      <p:pic>
        <p:nvPicPr>
          <p:cNvPr id="4102" name="Picture 6" descr="http://upload.wikimedia.org/wikipedia/commons/thumb/9/92/Emblem_of_the_Russian_SFSR.svg/640px-Emblem_of_the_Russian_SFSR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3420347"/>
            <a:ext cx="2170355" cy="242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8916" y="5864498"/>
            <a:ext cx="1559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Герб РСФСР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1978 - 1992</a:t>
            </a:r>
          </a:p>
        </p:txBody>
      </p:sp>
    </p:spTree>
    <p:extLst>
      <p:ext uri="{BB962C8B-B14F-4D97-AF65-F5344CB8AC3E}">
        <p14:creationId xmlns:p14="http://schemas.microsoft.com/office/powerpoint/2010/main" val="411866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ьютер5а\Desktop\пограничники\09112816013615149_f14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555">
            <a:off x="3730714" y="1179126"/>
            <a:ext cx="5144813" cy="36584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пограничники\265177227091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59" y="1124744"/>
            <a:ext cx="3078597" cy="3378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609" y="5394637"/>
            <a:ext cx="8856984" cy="109110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 высказывание маршала Георгия Жукова: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Georgia" pitchFamily="18" charset="0"/>
              </a:rPr>
              <a:t>«Я  всегда  был  спокоен  за  те  участки  фронта, которые  были  поручены  пограничникам».</a:t>
            </a:r>
            <a:br>
              <a:rPr lang="ru-RU" sz="2400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Georgia" pitchFamily="18" charset="0"/>
              </a:rPr>
            </a:br>
            <a:endParaRPr lang="ru-RU" sz="2400" i="1" dirty="0">
              <a:solidFill>
                <a:schemeClr val="tx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17748" y="-40166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Пограничные войска в период </a:t>
            </a:r>
          </a:p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8299812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1198</Words>
  <Application>Microsoft Office PowerPoint</Application>
  <PresentationFormat>Экран (4:3)</PresentationFormat>
  <Paragraphs>81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Gabriola</vt:lpstr>
      <vt:lpstr>Georgia</vt:lpstr>
      <vt:lpstr>Lucida Sans Unicode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   Древнерусское государство постоянно подвергалось набегам и вторжениям в приграничные районы.  И уже тогда защита Родины считалась делом чести и особой доблести. Предания, дошедшие до наших дней, сохранили имя одного из этих  защитников Отечества – богатыря  Ильи Муромца.      </vt:lpstr>
      <vt:lpstr>Презентация PowerPoint</vt:lpstr>
      <vt:lpstr> История ПС ФСБ России </vt:lpstr>
      <vt:lpstr> История ПС ФСБ России </vt:lpstr>
      <vt:lpstr> История ПС ФСБ России </vt:lpstr>
      <vt:lpstr>Известно высказывание маршала Георгия Жукова:  «Я  всегда  был  спокоен  за  те  участки  фронта, которые  были  поручены  пограничникам». </vt:lpstr>
      <vt:lpstr> История ПС ФСБ России </vt:lpstr>
      <vt:lpstr>Герои пограничники.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История ПС ФСБ России </vt:lpstr>
      <vt:lpstr> История ПС ФСБ России </vt:lpstr>
      <vt:lpstr> История ПС ФСБ России </vt:lpstr>
      <vt:lpstr> История ПС ФСБ России </vt:lpstr>
      <vt:lpstr>Символы и знаки различия</vt:lpstr>
      <vt:lpstr>Вооружение и техника</vt:lpstr>
      <vt:lpstr>Вооружение и техника</vt:lpstr>
      <vt:lpstr>Вооружение и техника</vt:lpstr>
      <vt:lpstr>Служу России!</vt:lpstr>
      <vt:lpstr>Будущие защитники Родины</vt:lpstr>
      <vt:lpstr>28 мая День Пограничника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 65</dc:creator>
  <cp:lastModifiedBy>Лященко</cp:lastModifiedBy>
  <cp:revision>127</cp:revision>
  <dcterms:created xsi:type="dcterms:W3CDTF">2012-04-04T17:20:18Z</dcterms:created>
  <dcterms:modified xsi:type="dcterms:W3CDTF">2026-04-30T07:57:48Z</dcterms:modified>
</cp:coreProperties>
</file>