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6397" autoAdjust="0"/>
  </p:normalViewPr>
  <p:slideViewPr>
    <p:cSldViewPr snapToGrid="0">
      <p:cViewPr varScale="1">
        <p:scale>
          <a:sx n="74" d="100"/>
          <a:sy n="74" d="100"/>
        </p:scale>
        <p:origin x="99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958-77E4-4986-9DCE-5EB015B373FD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D560-F36C-4F59-9B2D-35203F4111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805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741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0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421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9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00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36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7D560-F36C-4F59-9B2D-35203F4111C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56E54-DC4C-4A88-863F-EE0D7272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96CFE7-1C60-4100-BF9C-64F9F9D0A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7839C-06C9-47E4-B272-FA84096AC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63CC4-F25F-4626-B158-7C024CDF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8F003-0EB6-4CCF-907F-FD57624E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DAD48-6F71-4A9A-B19C-D0D9AAD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79BB41-D0F9-4F3F-BE03-B965A3DE2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AAFB6-F268-4BD7-825C-BBA4D16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5B8D2-6E71-4AC4-B8BE-388457A9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4FE45-77C6-4BD2-A536-ED33ADC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0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9B0971-1EAD-4AE7-8424-41C6CC0E2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54670-DD36-45FD-AF55-6BD1F90ED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BF3189-2602-407D-9E0C-E23A3A19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EEE98-E8CE-4582-99A7-14F930DC7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627B0-559A-4709-9405-34549510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9183A-1F9F-46E6-94FF-2CA76395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26DC7-E1B1-4485-8683-CE9BA1CED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24E41-92A9-4C75-B024-DAF48F8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9E5CF9-2372-4009-BC65-409EB197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43EE0D-BE74-41F5-B94A-EBB8B462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72F07-393A-4ABA-8ECF-F1E6D13E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5375A-021D-4E28-80D2-2B7F5FAAF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005D8-34D4-4780-91E4-08DDEEA6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D1A34-B7CB-486F-A416-38F2EC2F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CB175-D5A2-4FDE-BAA1-BEDC619B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38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49F9A-6E42-4E38-8622-856CDEFD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FFB9C-C4BC-4FC5-BA47-996C53FC7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7A69BA-D938-4259-9F90-A56A28C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F33B9-359A-4048-BFCF-36B30416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59DE4-426D-47C2-B141-5D6401E2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902370-D88F-4581-ABBE-6730DF2D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5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76245-0A94-4F97-9C00-572DC5365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D55C6-13EC-42DF-8607-AD66C7545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13D00-76BC-4B59-8133-166E3FD1B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E7C4DD-6A43-46D2-B645-97DFB1D2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97E92C-A257-4264-9178-C2C99B7D2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642F97-B2B7-4DE2-91F1-BF87589B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380D3-F4D8-4CE3-8CFA-D068F438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954C89-6F5A-48B6-944C-2C3571A9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71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9151A-F506-4FF7-84C0-2459C2B5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57B3EA-8F3F-48AA-90B5-69387E5C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EF566D-BD4F-4835-9D50-04F578BE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EC9D5A-A7DC-495A-8773-123F985F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03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1FFA05-B99E-4E36-B1A1-19000F20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9209C5-6C34-44A8-8309-D174D985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3850D1-1D81-4F39-B39F-D2ED4FDE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F179-9954-4BA8-B3F7-F5E474BA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B8295A-A2F5-4766-9FA9-3EFB31F8C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C0F2F-F430-490A-889C-465B1F76B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EA1159-AECD-4744-9F3E-65F0D035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2CEE3-5403-48D5-9504-354EE193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793B55-0488-4909-8BFD-DDE9E163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55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D4F5C-7843-4353-8E9F-546C3F09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71B2BC-AB8C-44C7-AAC8-71FC8E606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80C578-73C3-4521-98AB-082E9A283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3ED303-0FB4-41D5-A07A-542AEE8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A6FD15-186D-480D-9B9C-9A4E1FA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11709-7958-4094-8105-30C9DFD5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54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ADC5B-2543-4DC7-BC8E-1CA37D98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1A0CB-6CEA-41BA-9943-55CEFD25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892D2-FB6D-4A04-995A-AA8CE65E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8910-80D7-443C-A9F4-C1B6C5EC1FDC}" type="datetimeFigureOut">
              <a:rPr lang="ru-RU" smtClean="0"/>
              <a:t>01.12.2025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A30AF-2E0F-426D-833B-668822238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EFFAA-4C7D-4DED-B6DB-6E55172F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DFD81-E766-4FFC-AC94-29770AE825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B23CC-014F-4E1E-9F66-B7119665F117}"/>
              </a:ext>
            </a:extLst>
          </p:cNvPr>
          <p:cNvSpPr/>
          <p:nvPr/>
        </p:nvSpPr>
        <p:spPr>
          <a:xfrm>
            <a:off x="6238875" y="0"/>
            <a:ext cx="595312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BD83CB-89FD-4B3B-A0DB-4585B3E35DA4}"/>
              </a:ext>
            </a:extLst>
          </p:cNvPr>
          <p:cNvSpPr/>
          <p:nvPr/>
        </p:nvSpPr>
        <p:spPr>
          <a:xfrm>
            <a:off x="0" y="24696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kern="18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ПАМЯТИ КРЫМЧАКОВ И ЕВРЕЕВ КРЫМА</a:t>
            </a:r>
            <a:endParaRPr lang="ru-RU" sz="1400" b="1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8A35A-1355-422D-AD1E-A6834F26908D}"/>
              </a:ext>
            </a:extLst>
          </p:cNvPr>
          <p:cNvSpPr txBox="1"/>
          <p:nvPr/>
        </p:nvSpPr>
        <p:spPr>
          <a:xfrm>
            <a:off x="6311265" y="28442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 НАЦИЗМА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1FEA0E-6A67-4436-8872-B63E72086E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504"/>
            <a:ext cx="1927860" cy="8197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D83468-70C5-4DC1-9F2E-EEE51E0F64BA}"/>
              </a:ext>
            </a:extLst>
          </p:cNvPr>
          <p:cNvSpPr txBox="1"/>
          <p:nvPr/>
        </p:nvSpPr>
        <p:spPr>
          <a:xfrm>
            <a:off x="70485" y="5596291"/>
            <a:ext cx="5953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ПРЕЗЕНТАЦИЮ ПОДГОТОВИЛ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b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МЕТОДИСТ КОШЕЛЕВ Г.Э.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84400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125730" y="-1"/>
            <a:ext cx="57721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декабря — День памяти крымчаков и евреев Крыма — жертв нацизма, одна из памятных дат Республики Крым, посвященная трагическим событиям, произошедшим в этот день в 1941 году.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Дата официально отмечается ежегодно 11 декабря, начиная с 2004 года. Эта дата осталась в перечне памятных дат Республики Крым и после его воссоединения с Россией в 2014 году. Об этом свидетельствует Закон Республики Крым, принятый Государственным Советом Республики в феврале 2015 года и подписанный главой субъекта 3 марта 2015 года.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ерб и флаг Республики Крым">
            <a:extLst>
              <a:ext uri="{FF2B5EF4-FFF2-40B4-BE49-F238E27FC236}">
                <a16:creationId xmlns:a16="http://schemas.microsoft.com/office/drawing/2014/main" id="{927A0DEA-F743-4469-B43C-CBFBF3431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79" y="0"/>
            <a:ext cx="7672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890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847608" y="1037173"/>
            <a:ext cx="52508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данным переписи населения СССР за 1939 год в Крымской АССР проживало 1 млн. 126 тыс. 385 человек, в том числе 65 тыс. 452 евреев.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Еще в июле 1941 года Гитлер заявил, что Крым «необходимо очистить от всех чужаков и заселить германцами». В первую очередь уничтожению подлежали евреи, крымчаки, цыгане.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2A441F-898B-446E-B838-0C6A9AB4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81354" cy="6858000"/>
          </a:xfrm>
          <a:prstGeom prst="rect">
            <a:avLst/>
          </a:prstGeom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9684510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72736" y="-2"/>
            <a:ext cx="6096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началу ноября 1941 г. почти вся территория Крымского полуострова, за исключением Севастополя, оборона которого продолжалась до июля 1942 г., была оккупирована 11-й армией под командованием генерала фон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Манштейна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Фактически вся власть на полуострове в период оккупации находилась в руках немецкого военного командования. На захваченной территории Крыма новая власть устанавливала «новый порядок».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Крыму нацисты не создавали гетто: ввиду нехватки продуктов и близости фронта было принято решение о скорейшем уничтожении евреев и крымчаков.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То, что забыть невозможно - Дубоссары">
            <a:extLst>
              <a:ext uri="{FF2B5EF4-FFF2-40B4-BE49-F238E27FC236}">
                <a16:creationId xmlns:a16="http://schemas.microsoft.com/office/drawing/2014/main" id="{89566C05-F76F-4818-B5A5-32AEE6C95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r="12470"/>
          <a:stretch/>
        </p:blipFill>
        <p:spPr bwMode="auto">
          <a:xfrm>
            <a:off x="6300357" y="-2"/>
            <a:ext cx="6096001" cy="6858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6220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732614" y="142010"/>
            <a:ext cx="536448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11 по 13 декабря 1941 года произошло самое массовое истребление жителей полуострова по национальному признаку.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10-м километре шоссе Симферополь-Феодосия в противотанковом рве начались расстрелы евреев, крымчаков, цыган. Расстрелы продолжались несколько дней. В общей сложности здесь были расстреляны около 18 тысяч человек, ни в чем не повинных людей, только за то, что они были этническими крымчаками и евреями.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рымский холокост унёс жизни 18 тысяч крымчаков и евреев - Парламентская  газета">
            <a:extLst>
              <a:ext uri="{FF2B5EF4-FFF2-40B4-BE49-F238E27FC236}">
                <a16:creationId xmlns:a16="http://schemas.microsoft.com/office/drawing/2014/main" id="{278AC47B-BBB7-48B1-A487-9DE209C55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r="21535"/>
          <a:stretch/>
        </p:blipFill>
        <p:spPr bwMode="auto">
          <a:xfrm>
            <a:off x="1" y="0"/>
            <a:ext cx="6672352" cy="68580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74808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189116" y="366623"/>
            <a:ext cx="507491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Крымчаки как народ оказались на грани исчезновения. Незадолго до Великой Отечественной войны крымчакская община насчитывала 9-10 тыс. человек. Около четверти крымчакского населения жило в Симферополе. Только в Симферополе были расстреляны не менее 1,5 тысяч крымчаков, по всему Крыму 6-7 тысяч.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Таврида: вчера и сегодня">
            <a:extLst>
              <a:ext uri="{FF2B5EF4-FFF2-40B4-BE49-F238E27FC236}">
                <a16:creationId xmlns:a16="http://schemas.microsoft.com/office/drawing/2014/main" id="{0F27A12B-B06C-4AB3-BDB0-967CCA1B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55" y="0"/>
            <a:ext cx="6767945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7217578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650182" y="0"/>
            <a:ext cx="54559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Из примерно 17000 евреев, проживавших к июню 1941 г. в сельской местности в еврейских колхозах, эвакуироваться смогли и успели не более 50%. Оставшиеся в оккупации в сельской местности евреи были уничтожены либо прямо на месте, либо после транспортировки в районные центры.</a:t>
            </a:r>
            <a:endParaRPr lang="ru-RU" sz="36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0BAAF99-1CE4-4208-B706-1CE55D25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56664" cy="6858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9628179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79663" y="221545"/>
            <a:ext cx="659892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Несмотря на то, что подавляющее большинство евреев и крымчаков было уничтожено в первые месяцы оккупации, нацисты в течение всего оккупационного периода, до апреля 1944 г., проводили интенсивную антисемитскую пропаганду. Осуществлялась она на страницах периодических изданий, посредством плакатов, листовок и брошюр.</a:t>
            </a:r>
          </a:p>
          <a:p>
            <a:pPr algn="just"/>
            <a:endParaRPr lang="ru-RU" sz="3600" b="1" dirty="0">
              <a:solidFill>
                <a:schemeClr val="bg1"/>
              </a:solidFill>
              <a:latin typeface="Bahnschrift SemiCondensed" panose="020B0502040204020203" pitchFamily="34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pic>
        <p:nvPicPr>
          <p:cNvPr id="6148" name="Picture 4" descr="Антисемитская пропаганда в нацистской Германии — Википедия">
            <a:extLst>
              <a:ext uri="{FF2B5EF4-FFF2-40B4-BE49-F238E27FC236}">
                <a16:creationId xmlns:a16="http://schemas.microsoft.com/office/drawing/2014/main" id="{6F0AF80D-5E43-4E63-97CB-18030F3B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0"/>
            <a:ext cx="5440680" cy="68580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1563228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79F801D-0514-4532-8749-ABEB693572BD}"/>
              </a:ext>
            </a:extLst>
          </p:cNvPr>
          <p:cNvSpPr/>
          <p:nvPr/>
        </p:nvSpPr>
        <p:spPr>
          <a:xfrm>
            <a:off x="6614160" y="1126737"/>
            <a:ext cx="5577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latin typeface="Bahnschrift SemiCondensed" panose="020B0502040204020203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Отдавая дань памяти  евреев и крымчаков — жертв фашистских репрессий, мы должны заявить – таким преступлениям нет ни прощения, ни забвения. Наш общий долг – хранить память о невинных жертвах, чтобы не допустить повторения подобного.</a:t>
            </a:r>
            <a:endParaRPr lang="ru-RU" sz="3000" b="1" dirty="0">
              <a:latin typeface="Bahnschrift SemiCondensed" panose="020B0502040204020203" pitchFamily="34" charset="0"/>
              <a:cs typeface="Courier New" panose="02070309020205020404" pitchFamily="49" charset="0"/>
            </a:endParaRPr>
          </a:p>
        </p:txBody>
      </p:sp>
      <p:pic>
        <p:nvPicPr>
          <p:cNvPr id="7170" name="Picture 2" descr="Национальные праздники Крыма: даты, традиции и обычаи | Чем заняться |  Туристический портал Республики Крым">
            <a:extLst>
              <a:ext uri="{FF2B5EF4-FFF2-40B4-BE49-F238E27FC236}">
                <a16:creationId xmlns:a16="http://schemas.microsoft.com/office/drawing/2014/main" id="{335A6076-56AA-446E-872D-4A0A81C0A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r="11536" b="11600"/>
          <a:stretch/>
        </p:blipFill>
        <p:spPr bwMode="auto">
          <a:xfrm>
            <a:off x="0" y="0"/>
            <a:ext cx="6486698" cy="68580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8484019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505</Words>
  <Application>Microsoft Office PowerPoint</Application>
  <PresentationFormat>Широкоэкранный</PresentationFormat>
  <Paragraphs>23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Bahnschrift Condensed</vt:lpstr>
      <vt:lpstr>Bahnschrift SemiCondensed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Евгения</cp:lastModifiedBy>
  <cp:revision>5</cp:revision>
  <dcterms:created xsi:type="dcterms:W3CDTF">2025-04-25T12:35:08Z</dcterms:created>
  <dcterms:modified xsi:type="dcterms:W3CDTF">2025-12-01T14:47:30Z</dcterms:modified>
</cp:coreProperties>
</file>