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86397" autoAdjust="0"/>
  </p:normalViewPr>
  <p:slideViewPr>
    <p:cSldViewPr snapToGrid="0">
      <p:cViewPr varScale="1">
        <p:scale>
          <a:sx n="96" d="100"/>
          <a:sy n="96" d="100"/>
        </p:scale>
        <p:origin x="109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8958-77E4-4986-9DCE-5EB015B373FD}" type="datetimeFigureOut">
              <a:rPr lang="ru-RU" smtClean="0"/>
              <a:t>22.04.2026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7D560-F36C-4F59-9B2D-35203F4111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05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741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40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421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9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0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36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56E54-DC4C-4A88-863F-EE0D7272F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96CFE7-1C60-4100-BF9C-64F9F9D0A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57839C-06C9-47E4-B272-FA84096A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22.04.2026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63CC4-F25F-4626-B158-7C024CDF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48F003-0EB6-4CCF-907F-FD57624E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94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DAD48-6F71-4A9A-B19C-D0D9AAD55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79BB41-D0F9-4F3F-BE03-B965A3DE2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CAAFB6-F268-4BD7-825C-BBA4D16C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22.04.2026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5B8D2-6E71-4AC4-B8BE-388457A9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4FE45-77C6-4BD2-A536-ED33ADC2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10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9B0971-1EAD-4AE7-8424-41C6CC0E2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B54670-DD36-45FD-AF55-6BD1F90ED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BF3189-2602-407D-9E0C-E23A3A19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22.04.2026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5EEE98-E8CE-4582-99A7-14F930DC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627B0-559A-4709-9405-34549510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1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9183A-1F9F-46E6-94FF-2CA76395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B26DC7-E1B1-4485-8683-CE9BA1CED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324E41-92A9-4C75-B024-DAF48F8D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22.04.2026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9E5CF9-2372-4009-BC65-409EB197C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43EE0D-BE74-41F5-B94A-EBB8B462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49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72F07-393A-4ABA-8ECF-F1E6D13E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5375A-021D-4E28-80D2-2B7F5FAAF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005D8-34D4-4780-91E4-08DDEEA6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22.04.2026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D1A34-B7CB-486F-A416-38F2EC2F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CB175-D5A2-4FDE-BAA1-BEDC619B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38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49F9A-6E42-4E38-8622-856CDEFD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FFB9C-C4BC-4FC5-BA47-996C53FC7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7A69BA-D938-4259-9F90-A56A28C84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9F33B9-359A-4048-BFCF-36B30416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22.04.2026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659DE4-426D-47C2-B141-5D6401E2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902370-D88F-4581-ABBE-6730DF2D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95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76245-0A94-4F97-9C00-572DC536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2D55C6-13EC-42DF-8607-AD66C7545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13D00-76BC-4B59-8133-166E3FD1B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E7C4DD-6A43-46D2-B645-97DFB1D24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97E92C-A257-4264-9178-C2C99B7D2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642F97-B2B7-4DE2-91F1-BF87589B6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22.04.2026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B380D3-F4D8-4CE3-8CFA-D068F438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954C89-6F5A-48B6-944C-2C3571A9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71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9151A-F506-4FF7-84C0-2459C2B5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57B3EA-8F3F-48AA-90B5-69387E5C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22.04.2026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EF566D-BD4F-4835-9D50-04F578BE3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EC9D5A-A7DC-495A-8773-123F985F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03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1FFA05-B99E-4E36-B1A1-19000F20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22.04.2026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9209C5-6C34-44A8-8309-D174D985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850D1-1D81-4F39-B39F-D2ED4FDE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87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CF179-9954-4BA8-B3F7-F5E474BA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B8295A-A2F5-4766-9FA9-3EFB31F8C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EC0F2F-F430-490A-889C-465B1F76B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EA1159-AECD-4744-9F3E-65F0D035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22.04.2026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72CEE3-5403-48D5-9504-354EE193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793B55-0488-4909-8BFD-DDE9E163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55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D4F5C-7843-4353-8E9F-546C3F09C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71B2BC-AB8C-44C7-AAC8-71FC8E606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80C578-73C3-4521-98AB-082E9A283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3ED303-0FB4-41D5-A07A-542AEE85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22.04.2026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A6FD15-186D-480D-9B9C-9A4E1FA1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D11709-7958-4094-8105-30C9DFD5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54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ADC5B-2543-4DC7-BC8E-1CA37D98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1A0CB-6CEA-41BA-9943-55CEFD256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D892D2-FB6D-4A04-995A-AA8CE65E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98910-80D7-443C-A9F4-C1B6C5EC1FDC}" type="datetimeFigureOut">
              <a:rPr lang="ru-RU" smtClean="0"/>
              <a:t>22.04.2026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2A30AF-2E0F-426D-833B-668822238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6EFFAA-4C7D-4DED-B6DB-6E55172F8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4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7B23CC-014F-4E1E-9F66-B7119665F117}"/>
              </a:ext>
            </a:extLst>
          </p:cNvPr>
          <p:cNvSpPr/>
          <p:nvPr/>
        </p:nvSpPr>
        <p:spPr>
          <a:xfrm>
            <a:off x="6238875" y="0"/>
            <a:ext cx="59531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BD83CB-89FD-4B3B-A0DB-4585B3E35DA4}"/>
              </a:ext>
            </a:extLst>
          </p:cNvPr>
          <p:cNvSpPr/>
          <p:nvPr/>
        </p:nvSpPr>
        <p:spPr>
          <a:xfrm>
            <a:off x="35243" y="284422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b="1" kern="18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БИТВА ЗА МОСКВУ ДЕНЬ</a:t>
            </a:r>
            <a:endParaRPr lang="ru-RU" sz="1400" b="1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8A35A-1355-422D-AD1E-A6834F26908D}"/>
              </a:ext>
            </a:extLst>
          </p:cNvPr>
          <p:cNvSpPr txBox="1"/>
          <p:nvPr/>
        </p:nvSpPr>
        <p:spPr>
          <a:xfrm>
            <a:off x="6167437" y="2231161"/>
            <a:ext cx="609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kern="180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3200" b="1" kern="1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КОНТРНАСТУПЛЕНИЯ СОВЕТСКИХ ВОЙСК ПОД МОСКВОЙ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1FEA0E-6A67-4436-8872-B63E72086E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504"/>
            <a:ext cx="1927860" cy="8197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83468-70C5-4DC1-9F2E-EEE51E0F64BA}"/>
              </a:ext>
            </a:extLst>
          </p:cNvPr>
          <p:cNvSpPr txBox="1"/>
          <p:nvPr/>
        </p:nvSpPr>
        <p:spPr>
          <a:xfrm>
            <a:off x="70485" y="5596291"/>
            <a:ext cx="5953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ПРЕЗЕНТАЦИЮ ПОДГОТОВИЛ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:</a:t>
            </a:r>
            <a:b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МЕТОДИСТ КОШЕЛЕВ Г.Э.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FBD6F3-5FF3-48E9-8581-A0DF28B61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757" y="4951688"/>
            <a:ext cx="230102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4400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280555" y="151179"/>
            <a:ext cx="540327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декабря 1941 года после тяжёлых оборонительных боёв, продолжавшихся более двух месяцев, по всему фронту под Москвой Красная армия перешла в контрнаступление. Оно завершилось в апреле 1942 года разгромом ударных группировок войск группы армий «Центр» – первым с 1 сентября 1939 года крупным поражением вермахта, изменившим ход Второй мировой войны.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42302BF-F25F-463B-9C85-631556C8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64" y="0"/>
            <a:ext cx="6321136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979890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6138429" y="181957"/>
            <a:ext cx="566650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Тяжёлые бои шли в 80–100 км от столицы. 15 октября 1941 года Государственный комитет обороны СССР издал постановление № 801сс «Об эвакуации столицы СССР г. Москвы», а с 20 октября постановлением ГКО СССР № 813 в Москве и прилегающих к городу районах было введено осадное положение.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4" descr="Постановление ГКО СССР № 801 сс об эвакуации столицы СССР г. Москвы |  Президентская библиотека имени Б.Н. Ельцина">
            <a:extLst>
              <a:ext uri="{FF2B5EF4-FFF2-40B4-BE49-F238E27FC236}">
                <a16:creationId xmlns:a16="http://schemas.microsoft.com/office/drawing/2014/main" id="{45AC79C1-93EC-4B6A-B0E8-E25E554912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Об эвакуации столицы СССР г. Москвы">
            <a:extLst>
              <a:ext uri="{FF2B5EF4-FFF2-40B4-BE49-F238E27FC236}">
                <a16:creationId xmlns:a16="http://schemas.microsoft.com/office/drawing/2014/main" id="{C962B5CB-112C-4518-BF12-AD3193514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" y="0"/>
            <a:ext cx="5776480" cy="68580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968451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114300" y="706580"/>
            <a:ext cx="52162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условиях тяжёлых боёв на фронте 7 ноября на Красной площади прошёл военный парад, посвящённый XXIV годовщине Октябрьской революции. Он не только укрепил боевой дух защитников Москвы, но и продемонстрировал всему миру стойкость и мужество советского народа.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Музей истории города Иркутска - Архив — Парад на Красной площади 7 ноября  1941 года">
            <a:extLst>
              <a:ext uri="{FF2B5EF4-FFF2-40B4-BE49-F238E27FC236}">
                <a16:creationId xmlns:a16="http://schemas.microsoft.com/office/drawing/2014/main" id="{DDF30725-475A-473C-B77D-18AF49E00F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04434" y="1585911"/>
            <a:ext cx="401565" cy="6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Музей истории города Иркутска - Архив — Парад на Красной площади 7 ноября  1941 года">
            <a:extLst>
              <a:ext uri="{FF2B5EF4-FFF2-40B4-BE49-F238E27FC236}">
                <a16:creationId xmlns:a16="http://schemas.microsoft.com/office/drawing/2014/main" id="{AD6FCDAF-53ED-4DEA-953B-EBF4DF756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65" y="0"/>
            <a:ext cx="6778336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1962208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6286501" y="151179"/>
            <a:ext cx="582098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Стремясь овладеть Москвой до начала зимы, 15 ноября германское командование возобновило наступление, однако постепенно инициатива стала переходить к Красной армии, нанёсшей контрудары по южной и северной группировкам вермахта 27 ноября в районе Каширы и 29 ноября севернее Москвы. В начале декабря начали теснить врага части 1-й ударной, 16-й и 20-й армий в районах Яхромы, Красной Поляны и Крюкова.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F7247D8-F75D-41D0-B444-A6A982A81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5758" r="6891" b="8472"/>
          <a:stretch/>
        </p:blipFill>
        <p:spPr bwMode="auto">
          <a:xfrm>
            <a:off x="-1" y="0"/>
            <a:ext cx="6203373" cy="689061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174808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74817" y="151179"/>
            <a:ext cx="547392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Красная армия глубоко вклинилась в немецкую оборону на стыке групп армий «Центр» и «Север», однако недостаток сил и средств, а также отсутствие достаточного опыта в ведении наступательных действий подобного масштаба не позволили выполнить эту задачу. 20 апреля 1942 года войска западного направления закрепились на рубеже Ржев –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Гжатск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Киров – Жиздра.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5 декабря 1941-го Красная армия перешла в контрнаступление под Москвой -  Российская газета">
            <a:extLst>
              <a:ext uri="{FF2B5EF4-FFF2-40B4-BE49-F238E27FC236}">
                <a16:creationId xmlns:a16="http://schemas.microsoft.com/office/drawing/2014/main" id="{AE05D3AB-2BD8-4CAE-8CDE-CBCED25D9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" r="14070"/>
          <a:stretch/>
        </p:blipFill>
        <p:spPr bwMode="auto">
          <a:xfrm>
            <a:off x="5642264" y="0"/>
            <a:ext cx="6549736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7217578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6296891" y="-64264"/>
            <a:ext cx="580921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В ходе контрнаступления под Москвой советские войска нанесли вооружённым силам Германии первое крупное поражение с начала Второй мировой войны, отбросив врага на запад на 150–400 км и освободив Московскую, Тульскую и Рязанскую области, а также часть Калининской, Смоленской и Орловской областей. Боевые действия шли на огромном пространстве, равном примерно территории Франции. </a:t>
            </a:r>
            <a:endParaRPr lang="ru-RU" sz="3200" b="1" dirty="0">
              <a:latin typeface="Bahnschrift SemiCondensed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AutoShape 2" descr="Битва за Москву 1941-1942: история, итоги, как победа Красной армии  изменила ход Великой Отечественной войны: Оружие: Наука и техника: Lenta.ru">
            <a:extLst>
              <a:ext uri="{FF2B5EF4-FFF2-40B4-BE49-F238E27FC236}">
                <a16:creationId xmlns:a16="http://schemas.microsoft.com/office/drawing/2014/main" id="{C9E48A59-FF19-4C90-A286-36A8F2000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Битва за Москву 1941-1942: история, итоги, как победа Красной армии  изменила ход Великой Отечественной войны: Оружие: Наука и техника: Lenta.ru">
            <a:extLst>
              <a:ext uri="{FF2B5EF4-FFF2-40B4-BE49-F238E27FC236}">
                <a16:creationId xmlns:a16="http://schemas.microsoft.com/office/drawing/2014/main" id="{0AD64448-5FAC-42A7-88F6-931EA01E7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16789"/>
          <a:stretch/>
        </p:blipFill>
        <p:spPr bwMode="auto">
          <a:xfrm>
            <a:off x="0" y="0"/>
            <a:ext cx="6296891" cy="68580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9628179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0" y="151179"/>
            <a:ext cx="59055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Крах плана молниеносной войны «Барбаросса» породил сомнения в успешном исходе войны как у германского военно-политического руководства, так и у простых немцев. Под впечатлением от успеха советских войск Япония и Турция решили воздержаться от вступления в войну на стороне Германии. Победа под Москвой способствовала улучшению международного положения СССР и укреплению антигитлеровской коалиции.</a:t>
            </a:r>
            <a:endParaRPr lang="ru-RU" sz="3200" b="1" dirty="0">
              <a:solidFill>
                <a:schemeClr val="bg1"/>
              </a:solidFill>
              <a:latin typeface="Bahnschrift SemiCondensed" panose="020B0502040204020203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pic>
        <p:nvPicPr>
          <p:cNvPr id="7170" name="Picture 2" descr="Добивайте врага тут» Как Красная армия провела одну из лучших операций и  освободила Крым от нацистов: Победа: Lenta.ru">
            <a:extLst>
              <a:ext uri="{FF2B5EF4-FFF2-40B4-BE49-F238E27FC236}">
                <a16:creationId xmlns:a16="http://schemas.microsoft.com/office/drawing/2014/main" id="{7321EC33-1E34-486D-8EAD-AB6865862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54" y="0"/>
            <a:ext cx="6196446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56322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414</Words>
  <Application>Microsoft Office PowerPoint</Application>
  <PresentationFormat>Широкоэкранный</PresentationFormat>
  <Paragraphs>17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Bahnschrift Condensed</vt:lpstr>
      <vt:lpstr>Bahnschrift SemiCondensed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Лященко</cp:lastModifiedBy>
  <cp:revision>7</cp:revision>
  <dcterms:created xsi:type="dcterms:W3CDTF">2025-04-25T12:35:08Z</dcterms:created>
  <dcterms:modified xsi:type="dcterms:W3CDTF">2026-04-22T07:26:07Z</dcterms:modified>
</cp:coreProperties>
</file>