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9" r:id="rId5"/>
    <p:sldId id="265" r:id="rId6"/>
    <p:sldId id="266" r:id="rId7"/>
    <p:sldId id="267" r:id="rId8"/>
    <p:sldId id="268" r:id="rId9"/>
    <p:sldId id="260" r:id="rId10"/>
    <p:sldId id="261" r:id="rId11"/>
    <p:sldId id="264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94641E3-42A0-49F3-8D70-93A8E2BB9DE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55B592A-0DD1-44B9-8DA9-EB772AC2664E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4556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41E3-42A0-49F3-8D70-93A8E2BB9DE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592A-0DD1-44B9-8DA9-EB772AC26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31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41E3-42A0-49F3-8D70-93A8E2BB9DE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592A-0DD1-44B9-8DA9-EB772AC26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557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41E3-42A0-49F3-8D70-93A8E2BB9DE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592A-0DD1-44B9-8DA9-EB772AC2664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7837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41E3-42A0-49F3-8D70-93A8E2BB9DE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592A-0DD1-44B9-8DA9-EB772AC26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676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41E3-42A0-49F3-8D70-93A8E2BB9DE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592A-0DD1-44B9-8DA9-EB772AC26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41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41E3-42A0-49F3-8D70-93A8E2BB9DE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592A-0DD1-44B9-8DA9-EB772AC26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80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41E3-42A0-49F3-8D70-93A8E2BB9DE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592A-0DD1-44B9-8DA9-EB772AC26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633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41E3-42A0-49F3-8D70-93A8E2BB9DE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592A-0DD1-44B9-8DA9-EB772AC26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41E3-42A0-49F3-8D70-93A8E2BB9DE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592A-0DD1-44B9-8DA9-EB772AC26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66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41E3-42A0-49F3-8D70-93A8E2BB9DE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592A-0DD1-44B9-8DA9-EB772AC26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93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41E3-42A0-49F3-8D70-93A8E2BB9DE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592A-0DD1-44B9-8DA9-EB772AC26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08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41E3-42A0-49F3-8D70-93A8E2BB9DE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592A-0DD1-44B9-8DA9-EB772AC26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36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41E3-42A0-49F3-8D70-93A8E2BB9DE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592A-0DD1-44B9-8DA9-EB772AC26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2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41E3-42A0-49F3-8D70-93A8E2BB9DE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592A-0DD1-44B9-8DA9-EB772AC26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4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41E3-42A0-49F3-8D70-93A8E2BB9DE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592A-0DD1-44B9-8DA9-EB772AC26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8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41E3-42A0-49F3-8D70-93A8E2BB9DE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592A-0DD1-44B9-8DA9-EB772AC26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21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94641E3-42A0-49F3-8D70-93A8E2BB9DE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5B592A-0DD1-44B9-8DA9-EB772AC26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21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yclowiki.org/w/index.php?title=%D0%A4%D0%BB%D0%BE%D1%82&amp;action=edit&amp;redlink=1" TargetMode="External"/><Relationship Id="rId13" Type="http://schemas.openxmlformats.org/officeDocument/2006/relationships/image" Target="../media/image11.jpeg"/><Relationship Id="rId3" Type="http://schemas.openxmlformats.org/officeDocument/2006/relationships/hyperlink" Target="https://cyclowiki.org/wiki/1918_%D0%B3%D0%BE%D0%B4" TargetMode="External"/><Relationship Id="rId7" Type="http://schemas.openxmlformats.org/officeDocument/2006/relationships/hyperlink" Target="https://cyclowiki.org/wiki/%D0%90%D1%80%D0%BC%D0%B8%D1%8F" TargetMode="External"/><Relationship Id="rId12" Type="http://schemas.openxmlformats.org/officeDocument/2006/relationships/hyperlink" Target="https://cyclowiki.org/w/index.php?title=%D0%92%D0%BE%D0%B9%D1%81%D0%BA%D0%B0&amp;action=edit&amp;redlink=1" TargetMode="External"/><Relationship Id="rId2" Type="http://schemas.openxmlformats.org/officeDocument/2006/relationships/hyperlink" Target="https://cyclowiki.org/w/index.php?title=%D0%AE%D1%81%D1%82%D0%B8%D1%86%D0%B8%D1%8F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yclowiki.org/w/index.php?title=%D0%A0%D0%B5%D0%B2%D0%BE%D0%BB%D1%8E%D1%86%D0%B8%D0%BE%D0%BD%D0%BD%D1%8B%D0%B9_%D0%B2%D0%BE%D0%B5%D0%BD%D0%BD%D1%8B%D0%B9_%D1%82%D1%80%D0%B8%D0%B1%D1%83%D0%BD%D0%B0%D0%BB&amp;action=edit&amp;redlink=1" TargetMode="External"/><Relationship Id="rId11" Type="http://schemas.openxmlformats.org/officeDocument/2006/relationships/hyperlink" Target="https://cyclowiki.org/w/index.php?title=%D0%92%D0%BE%D0%BE%D1%80%D1%83%D0%B6%D1%91%D0%BD%D0%BD%D1%8B%D0%B5_%D0%A1%D0%B8%D0%BB%D1%8B&amp;action=edit&amp;redlink=1" TargetMode="External"/><Relationship Id="rId5" Type="http://schemas.openxmlformats.org/officeDocument/2006/relationships/hyperlink" Target="https://cyclowiki.org/wiki/%D0%9E%D0%BA%D1%82%D1%8F%D0%B1%D1%80%D1%8C%D1%81%D0%BA%D0%B0%D1%8F_%D1%80%D0%B5%D0%B2%D0%BE%D0%BB%D1%8E%D1%86%D0%B8%D1%8F_1917_%D0%B3%D0%BE%D0%B4%D0%B0" TargetMode="External"/><Relationship Id="rId10" Type="http://schemas.openxmlformats.org/officeDocument/2006/relationships/hyperlink" Target="https://cyclowiki.org/w/index.php?title=%D0%93%D0%B0%D1%80%D0%BD%D0%B8%D0%B7%D0%BE%D0%BD&amp;action=edit&amp;redlink=1" TargetMode="External"/><Relationship Id="rId4" Type="http://schemas.openxmlformats.org/officeDocument/2006/relationships/hyperlink" Target="https://cyclowiki.org/wiki/1992_%D0%B3%D0%BE%D0%B4" TargetMode="External"/><Relationship Id="rId9" Type="http://schemas.openxmlformats.org/officeDocument/2006/relationships/hyperlink" Target="https://cyclowiki.org/wiki/%D0%A1%D1%83%D0%B4%D0%B5%D0%B1%D0%BD%D0%B0%D1%8F_%D0%B8%D0%BD%D1%81%D1%82%D0%B0%D0%BD%D1%86%D0%B8%D1%8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3F22D-4103-47DD-B5FE-73F697F0F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57275" y="1902434"/>
            <a:ext cx="8654881" cy="1717357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«День специалиста юридической службы в 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вооружённых силах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Российской Федерации»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F5434A-D043-4CA2-93C3-63C44C25B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7934966" y="4024263"/>
            <a:ext cx="3198286" cy="550333"/>
          </a:xfrm>
        </p:spPr>
        <p:txBody>
          <a:bodyPr/>
          <a:lstStyle/>
          <a:p>
            <a:r>
              <a:rPr lang="ru-RU" sz="1400" dirty="0"/>
              <a:t>Методист:  </a:t>
            </a:r>
            <a:r>
              <a:rPr lang="ru-RU" sz="1400" dirty="0" err="1"/>
              <a:t>Нерубальская</a:t>
            </a:r>
            <a:r>
              <a:rPr lang="ru-RU" sz="1400" dirty="0"/>
              <a:t> Е.В.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4FD779D-ADC7-40F4-BAC3-2645C829C07B}"/>
              </a:ext>
            </a:extLst>
          </p:cNvPr>
          <p:cNvSpPr>
            <a:spLocks noChangeArrowheads="1"/>
          </p:cNvSpPr>
          <p:nvPr/>
        </p:nvSpPr>
        <p:spPr bwMode="auto">
          <a:xfrm rot="21404727">
            <a:off x="19315" y="333066"/>
            <a:ext cx="52999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ОБРАЗОВАНИЯ, НАУКИ И МОЛОДЕЖИ РЕСПУБЛИКИ КРЫМ  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Рисунок 1" descr="kpc-newlogo">
            <a:extLst>
              <a:ext uri="{FF2B5EF4-FFF2-40B4-BE49-F238E27FC236}">
                <a16:creationId xmlns:a16="http://schemas.microsoft.com/office/drawing/2014/main" id="{5FF5F529-98C7-4C59-984E-293332470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7466">
            <a:off x="4106526" y="4927370"/>
            <a:ext cx="15144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B64D8BE-66ED-404E-A25B-B31E28B135B0}"/>
              </a:ext>
            </a:extLst>
          </p:cNvPr>
          <p:cNvSpPr>
            <a:spLocks noChangeArrowheads="1"/>
          </p:cNvSpPr>
          <p:nvPr/>
        </p:nvSpPr>
        <p:spPr bwMode="auto">
          <a:xfrm rot="21433743">
            <a:off x="3326457" y="409278"/>
            <a:ext cx="791267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образования Республики Крым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«Региональный центр по подготовке к военной службе 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военно-патриотическому воспитанию»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19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EE81A-0E2F-4E27-B463-953B70E3B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597578"/>
          </a:xfrm>
        </p:spPr>
        <p:txBody>
          <a:bodyPr>
            <a:noAutofit/>
          </a:bodyPr>
          <a:lstStyle/>
          <a:p>
            <a:pPr algn="r"/>
            <a:r>
              <a:rPr lang="ru-RU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военным юристам предусмотрены ведомственные награды</a:t>
            </a:r>
            <a:r>
              <a:rPr lang="ru-RU" sz="2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7709CD-1263-4A27-9880-02676D00BE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0361" y="2063396"/>
            <a:ext cx="6970146" cy="3311189"/>
          </a:xfrm>
        </p:spPr>
        <p:txBody>
          <a:bodyPr/>
          <a:lstStyle/>
          <a:p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почётное звание Министерства обороны РФ «Почётный военный юрист» и знак отличия «Юридическая служба Вооружённых Сил Российской Федерации».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F8DB761B-9591-4A82-949C-367745D1B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4" y="2584595"/>
            <a:ext cx="3856651" cy="2492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728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5E52E-C258-4CA6-874F-9FCEC9F7E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Почетное звание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«Почетный военный юрист»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AEFEAC-2CE2-47C2-9972-767FF99C8C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94952" y="1908699"/>
            <a:ext cx="7696940" cy="4263501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Учждено</a:t>
            </a:r>
            <a:r>
              <a:rPr lang="ru-RU" sz="29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приказом Министра обороны РФ от 30.12.2022 №822</a:t>
            </a:r>
            <a:r>
              <a:rPr lang="ru-RU" sz="29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ru-RU" sz="29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присваивается военнослужащим Вооружённых Сил РФ, проходящим (или проходившим ранее) военную службу по контракту, и лицам гражданского персонала Вооружённых Сил РФ, проходящим (или проходившим ранее) федеральную государственную гражданскую службу, работающим (или проработавшим ранее) не менее 10 лет в календарном исчислении в юридической службе Вооружённых Сил РФ, ранее награждённым государственной наградой РФ или ведомственным знаком отличия Министерства обороны РФ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6" descr="Picture background">
            <a:extLst>
              <a:ext uri="{FF2B5EF4-FFF2-40B4-BE49-F238E27FC236}">
                <a16:creationId xmlns:a16="http://schemas.microsoft.com/office/drawing/2014/main" id="{B73FA0EB-BB8C-4010-85DE-EAA671683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38" y="1651248"/>
            <a:ext cx="3695992" cy="3835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280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ABEBF-FE87-4190-9821-26692B9D8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72" y="685800"/>
            <a:ext cx="11105965" cy="903303"/>
          </a:xfrm>
        </p:spPr>
        <p:txBody>
          <a:bodyPr>
            <a:noAutofit/>
          </a:bodyPr>
          <a:lstStyle/>
          <a:p>
            <a:r>
              <a:rPr lang="ru-RU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знак отличия </a:t>
            </a:r>
            <a:br>
              <a:rPr lang="ru-RU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«Юридическая служба Вооружённых Сил Российской Федерации». </a:t>
            </a:r>
            <a:br>
              <a:rPr lang="ru-RU" sz="4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B6F58C-5B1F-47F8-A512-CB8EA9236E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61786" y="1464816"/>
            <a:ext cx="7847861" cy="4332302"/>
          </a:xfrm>
        </p:spPr>
        <p:txBody>
          <a:bodyPr>
            <a:noAutofit/>
          </a:bodyPr>
          <a:lstStyle/>
          <a:p>
            <a:r>
              <a:rPr lang="ru-RU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Учждён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приказом Министра обороны РФ от 31.01.2001 №5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Знаком отличия «Юридическая служба Вооружённых Сил Российской Федерации» награждаются военнослужащие и лица гражданского персонала юридической службы Вооружённых Сил РФ за отличия в исполнении должностных обязанностей, успехи в правовом обеспечении органов военного управления, объединений, соединений, воинских частей и организаций Вооружённых Сил РФ, прослужившие (проработавшие) в юридической службе 5 лет и более, а также лица, оказывающие Министерству обороны РФ содействие в деятельности, направленной на укрепление законности и правопорядка, защиту прав и законных интересов граждан, развитие юридических наук, подготовку юридических кадров.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Picture background">
            <a:extLst>
              <a:ext uri="{FF2B5EF4-FFF2-40B4-BE49-F238E27FC236}">
                <a16:creationId xmlns:a16="http://schemas.microsoft.com/office/drawing/2014/main" id="{29A42B3B-5C63-4A80-988F-BD5E72832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5" y="2246050"/>
            <a:ext cx="3811402" cy="3231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781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7553C-B0EE-4984-BB2B-BCAB59356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78" y="2017450"/>
            <a:ext cx="3841811" cy="141155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EDA3E-C97A-4B2F-8BDD-7147C0CBBF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3737498"/>
            <a:ext cx="10597718" cy="1766657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познакомить учащихся с историей и значением профессии военного юриста, рассказав о профессиональном празднике.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1CE73062-88A3-4671-8417-39C6D8ACC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185" y="585926"/>
            <a:ext cx="5228947" cy="3308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53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3D39B-E222-4484-B11F-E5672A032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90818"/>
            <a:ext cx="2625570" cy="1151965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80012E-33BC-4665-B905-6C08D41367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3542190"/>
            <a:ext cx="10394707" cy="2630010"/>
          </a:xfrm>
        </p:spPr>
        <p:txBody>
          <a:bodyPr/>
          <a:lstStyle/>
          <a:p>
            <a:pPr marL="342900" lvl="0" indent="-342900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+mj-lt"/>
              <a:buAutoNum type="arabicParenR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дать представление о роли военных юристов в ВС РФ;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+mj-lt"/>
              <a:buAutoNum type="arabicParenR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рассказать об истории юридической службы в армии;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+mj-lt"/>
              <a:buAutoNum type="arabicParenR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объяснить значение Дня специалиста юридической службы;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+mj-lt"/>
              <a:buAutoNum type="arabicParenR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воспитать уважение к профессии и закону.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4" descr="Picture background">
            <a:extLst>
              <a:ext uri="{FF2B5EF4-FFF2-40B4-BE49-F238E27FC236}">
                <a16:creationId xmlns:a16="http://schemas.microsoft.com/office/drawing/2014/main" id="{AD35A819-4F1A-4360-A2E0-B647A514B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74" y="239697"/>
            <a:ext cx="7789976" cy="3302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942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18C89-0202-4C6C-AEB8-DE1EB7EF8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История юридической службы в российской </a:t>
            </a:r>
            <a:b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армии 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E23EFD-A7DF-471B-9C64-044614B52E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18733" y="2063396"/>
            <a:ext cx="6561773" cy="3311189"/>
          </a:xfrm>
        </p:spPr>
        <p:txBody>
          <a:bodyPr/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Эпоха Петра I</a:t>
            </a:r>
            <a:endParaRPr lang="ru-RU" sz="18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Период Российской империи</a:t>
            </a:r>
            <a:endParaRPr lang="ru-RU" sz="18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Послереволюционный период и советское время</a:t>
            </a:r>
            <a:endParaRPr lang="ru-RU" sz="18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Постсоветский период</a:t>
            </a:r>
            <a:endParaRPr lang="ru-RU" sz="18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1A01461-2ACC-4BAE-8E9C-2195094D8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14" y="1837764"/>
            <a:ext cx="4193219" cy="278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216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E2562-4B1E-42C0-BBE6-DD6D2569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эпоху Петра I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армии оформились ключевые институты военной юстиции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D249F2-2168-4834-B877-A2A7D119FB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95456" y="2063396"/>
            <a:ext cx="7485051" cy="3311189"/>
          </a:xfrm>
        </p:spPr>
        <p:txBody>
          <a:bodyPr/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Император реформировал военное правосудие, закрепил порядок отправления правосудия внутри вооружённых сил и заложил основы подготовки кадров для юридической службы в армии.</a:t>
            </a:r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354B96E-40FF-4D84-8B5F-C14FC571C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42" y="2742446"/>
            <a:ext cx="2929631" cy="195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89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873D90-75C3-435B-85F4-BDED73D8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797615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Период Российской империи</a:t>
            </a:r>
            <a:br>
              <a:rPr lang="ru-RU" sz="54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8414E3-0544-4702-B517-566F0030F2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95278" y="981076"/>
            <a:ext cx="6090081" cy="4393510"/>
          </a:xfrm>
        </p:spPr>
        <p:txBody>
          <a:bodyPr/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В Российской империи система военной юстиции развивалась в разные периоды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, которые включали формирование особой системы правосудия внутри вооружённых сил, регулирование законодательства, процедуру судопроизводства и применение наказаний</a:t>
            </a:r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345A00E-FD4F-4C08-B96D-B27F5205F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7" y="873634"/>
            <a:ext cx="3338002" cy="3209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3CFF3167-5546-4571-93DA-C4C9DBBBD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709" y="2775179"/>
            <a:ext cx="2308272" cy="3209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62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BBD01-425C-4930-AE92-D3FA1C881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Послереволюционный период и советское время</a:t>
            </a:r>
            <a:br>
              <a:rPr lang="ru-RU" sz="54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C651E2-A19E-4192-B671-51D07BC026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42682" y="967666"/>
            <a:ext cx="5849209" cy="4704702"/>
          </a:xfrm>
        </p:spPr>
        <p:txBody>
          <a:bodyPr>
            <a:normAutofit fontScale="70000" lnSpcReduction="20000"/>
          </a:bodyPr>
          <a:lstStyle/>
          <a:p>
            <a:r>
              <a:rPr lang="ru-RU" sz="2300" b="1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Вое́нные</a:t>
            </a:r>
            <a:r>
              <a:rPr lang="ru-RU" sz="23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трибуна́лы</a:t>
            </a:r>
            <a:r>
              <a:rPr lang="ru-RU" sz="23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органы военной </a:t>
            </a:r>
            <a:r>
              <a:rPr lang="ru-RU" sz="2300" b="0" i="0" u="none" strike="noStrike" dirty="0">
                <a:solidFill>
                  <a:srgbClr val="BA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Юстиция (страница не существует)"/>
              </a:rPr>
              <a:t>юстиции</a:t>
            </a:r>
            <a:r>
              <a:rPr lang="ru-RU" sz="23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существовавшие в период с </a:t>
            </a:r>
            <a:r>
              <a:rPr lang="ru-RU" sz="23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1918 год"/>
              </a:rPr>
              <a:t>1918</a:t>
            </a:r>
            <a:r>
              <a:rPr lang="ru-RU" sz="23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по </a:t>
            </a:r>
            <a:r>
              <a:rPr lang="ru-RU" sz="23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1992 год"/>
              </a:rPr>
              <a:t>1992 год</a:t>
            </a:r>
            <a:r>
              <a:rPr lang="ru-RU" sz="23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ходе </a:t>
            </a:r>
            <a:r>
              <a:rPr lang="ru-RU" sz="23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Октябрьская революция 1917 года"/>
              </a:rPr>
              <a:t>Октябрьской революции</a:t>
            </a:r>
            <a:r>
              <a:rPr lang="ru-RU" sz="23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были отменены все судебные учреждения дореволюционного периода, в 1918 году начал свою деятельность </a:t>
            </a:r>
            <a:r>
              <a:rPr lang="ru-RU" sz="2300" b="0" i="0" u="none" strike="noStrike" dirty="0">
                <a:solidFill>
                  <a:srgbClr val="BA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Революционный военный трибунал (страница не существует)"/>
              </a:rPr>
              <a:t>революционный военный трибунал</a:t>
            </a:r>
            <a:r>
              <a:rPr lang="ru-RU" sz="23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Военные трибуналы действовали в </a:t>
            </a:r>
            <a:r>
              <a:rPr lang="ru-RU" sz="23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Армия"/>
              </a:rPr>
              <a:t>армии</a:t>
            </a:r>
            <a:r>
              <a:rPr lang="ru-RU" sz="23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на </a:t>
            </a:r>
            <a:r>
              <a:rPr lang="ru-RU" sz="2300" b="0" i="0" u="none" strike="noStrike" dirty="0">
                <a:solidFill>
                  <a:srgbClr val="BA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Флот (страница не существует)"/>
              </a:rPr>
              <a:t>флоте</a:t>
            </a:r>
            <a:r>
              <a:rPr lang="ru-RU" sz="23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выполняли функции суда первой </a:t>
            </a:r>
            <a:r>
              <a:rPr lang="ru-RU" sz="23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Судебная инстанция"/>
              </a:rPr>
              <a:t>инстанции</a:t>
            </a:r>
            <a:r>
              <a:rPr lang="ru-RU" sz="23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(военные трибуналы для армий, флотов, соединений и </a:t>
            </a:r>
            <a:r>
              <a:rPr lang="ru-RU" sz="2300" b="0" i="0" u="none" strike="noStrike" dirty="0">
                <a:solidFill>
                  <a:srgbClr val="BA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tooltip="Гарнизон (страница не существует)"/>
              </a:rPr>
              <a:t>гарнизонов</a:t>
            </a:r>
            <a:r>
              <a:rPr lang="ru-RU" sz="23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или же действовали в качестве первой, кассационной и надзорной инстанции (военные трибуналы видов </a:t>
            </a:r>
            <a:r>
              <a:rPr lang="ru-RU" sz="2300" b="0" i="0" u="none" strike="noStrike" dirty="0">
                <a:solidFill>
                  <a:srgbClr val="BA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 tooltip="Вооружённые Силы (страница не существует)"/>
              </a:rPr>
              <a:t>Вооружённых Сил</a:t>
            </a:r>
            <a:r>
              <a:rPr lang="ru-RU" sz="23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округов и групп </a:t>
            </a:r>
            <a:r>
              <a:rPr lang="ru-RU" sz="2300" b="0" i="0" u="none" strike="noStrike" dirty="0">
                <a:solidFill>
                  <a:srgbClr val="BA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2" tooltip="Войска (страница не существует)"/>
              </a:rPr>
              <a:t>войск</a:t>
            </a:r>
            <a:r>
              <a:rPr lang="ru-RU" sz="23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создававшиеся по мере необходимости)</a:t>
            </a:r>
            <a:br>
              <a:rPr lang="ru-RU" b="0" i="0" dirty="0">
                <a:effectLst/>
                <a:latin typeface="Arial" panose="020B0604020202020204" pitchFamily="34" charset="0"/>
              </a:rPr>
            </a:br>
            <a:br>
              <a:rPr lang="ru-RU" b="0" i="0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B66531C3-AD74-4AA5-87A6-8D3AA0667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19" y="1381310"/>
            <a:ext cx="5237825" cy="4291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71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7FAB0-1839-4DDD-8EE0-42335C1F1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Постсоветский период</a:t>
            </a:r>
            <a:endParaRPr lang="ru-RU" sz="2800" dirty="0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A35C4BB8-59F5-46A8-AC38-3D0E71CCA204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55377"/>
            <a:ext cx="2812001" cy="1931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9F605A9B-F2EA-4EBF-9A83-06296538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352" y="2985674"/>
            <a:ext cx="3566234" cy="2600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cture background">
            <a:extLst>
              <a:ext uri="{FF2B5EF4-FFF2-40B4-BE49-F238E27FC236}">
                <a16:creationId xmlns:a16="http://schemas.microsoft.com/office/drawing/2014/main" id="{E56307FE-3221-44EC-87E6-E0BA7B73A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571" y="1138261"/>
            <a:ext cx="4480261" cy="3147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931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666BB4-F5FF-4BE9-852D-706475652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 специалиста юридической службы 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EAFA95-AFEB-430A-8F62-72AA4D82AC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91449"/>
            <a:ext cx="10394707" cy="4500978"/>
          </a:xfrm>
        </p:spPr>
        <p:txBody>
          <a:bodyPr>
            <a:normAutofit/>
          </a:bodyPr>
          <a:lstStyle/>
          <a:p>
            <a:pPr marL="342900" indent="-342900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Факты о празднике: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отмечается ежегодно 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 марта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 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Указом Президента РФ № 549 от 31 мая 2006 года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 «возрождение и развитие отечественных воинских традиций, повышение престижа военной службы и в знак признания заслуг военных специалистов в решении задач обеспечения обороны и безопасности государства»;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 этот день проходят торжественные мероприятия, награждают отличившихся специалистов (в т. ч. ведомственной наградой «Почётный военный юрист»).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6EFEC861-FB9A-4E43-A505-0C3A3EE86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856" y="1340527"/>
            <a:ext cx="2264545" cy="1988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522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372</TotalTime>
  <Words>608</Words>
  <Application>Microsoft Office PowerPoint</Application>
  <PresentationFormat>Широкоэкранный</PresentationFormat>
  <Paragraphs>39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</vt:lpstr>
      <vt:lpstr>Impact</vt:lpstr>
      <vt:lpstr>Symbol</vt:lpstr>
      <vt:lpstr>Times New Roman</vt:lpstr>
      <vt:lpstr>YS Text</vt:lpstr>
      <vt:lpstr>Главное мероприятие</vt:lpstr>
      <vt:lpstr>«День специалиста юридической службы в  вооружённых силах Российской Федерации»</vt:lpstr>
      <vt:lpstr>Цель:</vt:lpstr>
      <vt:lpstr>Задачи: </vt:lpstr>
      <vt:lpstr>История юридической службы в российской  армии </vt:lpstr>
      <vt:lpstr>В эпоху Петра I  в российской армии оформились ключевые институты военной юстиции</vt:lpstr>
      <vt:lpstr>Период Российской империи </vt:lpstr>
      <vt:lpstr>Послереволюционный период и советское время </vt:lpstr>
      <vt:lpstr>Постсоветский период</vt:lpstr>
      <vt:lpstr>День специалиста юридической службы  </vt:lpstr>
      <vt:lpstr>В России военным юристам предусмотрены ведомственные награды  </vt:lpstr>
      <vt:lpstr>Почетное звание  «Почетный военный юрист» </vt:lpstr>
      <vt:lpstr>знак отличия  «Юридическая служба Вооружённых Сил Российской Федерации».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«День специалиста юридической службы в  вооружённых силах Российской Федерации»</dc:title>
  <dc:creator>Пользователь</dc:creator>
  <cp:lastModifiedBy>Пользователь</cp:lastModifiedBy>
  <cp:revision>6</cp:revision>
  <dcterms:created xsi:type="dcterms:W3CDTF">2026-03-11T07:57:22Z</dcterms:created>
  <dcterms:modified xsi:type="dcterms:W3CDTF">2026-03-12T10:50:54Z</dcterms:modified>
</cp:coreProperties>
</file>