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0" autoAdjust="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9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8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82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0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0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2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9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2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1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3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7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3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ABCA-948C-427B-A6AC-317E5359535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6F62-3891-45D6-9257-4683A28F5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859D-64FA-4DF6-81C2-4A8B8B15C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31" y="515211"/>
            <a:ext cx="8189843" cy="1709531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ОБРАЗОВАНИЯ, НАУКИ И МОЛОДЕЖИ РЕСПУБЛИКИ КРЫМ  </a:t>
            </a:r>
            <a:br>
              <a:rPr lang="ru-RU" alt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</a:t>
            </a:r>
            <a:br>
              <a:rPr lang="ru-RU" alt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«Региональный центр по подготовке к военной службе </a:t>
            </a:r>
            <a:br>
              <a:rPr lang="ru-RU" alt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военно-патриотическому воспитанию»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378D15-A1E4-4E9A-87A8-92A88D653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122" y="2796210"/>
            <a:ext cx="11290852" cy="21733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 наступательной операции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годы Великой Отечественной войны</a:t>
            </a:r>
            <a:endParaRPr lang="ru-RU" sz="3600" dirty="0"/>
          </a:p>
        </p:txBody>
      </p:sp>
      <p:pic>
        <p:nvPicPr>
          <p:cNvPr id="4" name="Рисунок 1" descr="kpc-newlogo">
            <a:extLst>
              <a:ext uri="{FF2B5EF4-FFF2-40B4-BE49-F238E27FC236}">
                <a16:creationId xmlns:a16="http://schemas.microsoft.com/office/drawing/2014/main" id="{BC42821E-B3E8-4481-8557-12355C9D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6" y="1405592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2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34D00-FCF6-4A6A-90C1-77C61710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5531"/>
            <a:ext cx="8713304" cy="141798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Толбухин</a:t>
            </a:r>
            <a:br>
              <a:rPr lang="ru-RU" b="1" i="1" dirty="0">
                <a:solidFill>
                  <a:schemeClr val="accent1"/>
                </a:solidFill>
              </a:rPr>
            </a:br>
            <a:r>
              <a:rPr lang="ru-RU" b="1" i="1" dirty="0">
                <a:solidFill>
                  <a:schemeClr val="accent1"/>
                </a:solidFill>
              </a:rPr>
              <a:t>Фёдор Иванович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16359-55F4-436F-98BD-AB2ADEE4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416" y="1603514"/>
            <a:ext cx="8019051" cy="525448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военачальник, Маршал Советского Союза (1944)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4 (16) июня 1894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деревне Андроники Ярославской губернии (ныне Ярославский район Ярославской области) в многодетной зажиточной крестьянской семье.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высшего военного ордена «Победа»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(1945).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орденами Ленина (1944, 1945), 3 орденами Красного Знамени (1922 и др.), орденами Суворова 1-й степени (1943, 1944) и другими.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7 мая 1965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«за умелое руководство войсками, мужество, отвагу и героизм, проявленные в борьбе с немецко-фашистскими захватчиками в годы Великой Отечественной войны» Толбухину Фёдору Ивановичу присвоено звание Героя Советского Союза (посмертно).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от сахарного диабета 17 октября 1949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Москве. Был кремирован, урна с прахом захоронена в Кремлёвской стене на Красной площади.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775D8659-8396-4547-956A-8516E1AB53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7" y="1603514"/>
            <a:ext cx="3723860" cy="4638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00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A05DC-08A7-4B91-BCCE-CF8D1CC9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0"/>
            <a:ext cx="8938591" cy="169627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Октябрьский</a:t>
            </a:r>
            <a:br>
              <a:rPr lang="ru-RU" b="1" i="1" dirty="0">
                <a:solidFill>
                  <a:schemeClr val="accent1"/>
                </a:solidFill>
              </a:rPr>
            </a:br>
            <a:r>
              <a:rPr lang="ru-RU" b="1" i="1" dirty="0">
                <a:solidFill>
                  <a:schemeClr val="accent1"/>
                </a:solidFill>
              </a:rPr>
              <a:t>Филипп Сергеевич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524E1-6548-4705-80BD-43C2A4DC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4" y="1603514"/>
            <a:ext cx="7779026" cy="502257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11 (23) октября 1899 года в деревне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Лукшино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Тверской губернии в крестьянской семье.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1918 году добровольно вступил в ряды Красного Балтийского флота.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Гражданской войны, воевал матросом на кораблях Балтийского флота и Северной военной флотилии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августа 1939 года по апрель 1943 года командовал Черноморским флотом.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апреля 1944 года вице-адмиралу Ф. С. Октябрьскому присвоено воинское звание адмирал.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продолжал командовать Черноморским флотом.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ноября 1948 по январь 1951 года — 1-й заместитель главкома Военно-Морских Сил (ВМС).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1957 по 1960 год — начальник Черноморского высшего военно-морского училища имени П. С. Нахимова (город Севастополь).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8 июля 1969 года в Севастополе. Похоронен на кладбище Коммунаров.</a:t>
            </a:r>
          </a:p>
          <a:p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C2E8E18E-F17E-42D4-B28E-09ED2669AD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514"/>
            <a:ext cx="4293704" cy="482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7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FB344-84BD-416D-B599-33C4589C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26" y="2941982"/>
            <a:ext cx="9823174" cy="2054087"/>
          </a:xfrm>
        </p:spPr>
        <p:txBody>
          <a:bodyPr/>
          <a:lstStyle/>
          <a:p>
            <a:r>
              <a:rPr lang="ru-RU" b="1" dirty="0"/>
              <a:t>Спасибо за внимание </a:t>
            </a:r>
          </a:p>
        </p:txBody>
      </p:sp>
      <p:pic>
        <p:nvPicPr>
          <p:cNvPr id="4" name="Рисунок 1" descr="kpc-newlogo">
            <a:extLst>
              <a:ext uri="{FF2B5EF4-FFF2-40B4-BE49-F238E27FC236}">
                <a16:creationId xmlns:a16="http://schemas.microsoft.com/office/drawing/2014/main" id="{36CFF045-E8CA-4723-B8ED-91577B49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7" y="2479018"/>
            <a:ext cx="3023360" cy="16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7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AF731-54FC-4833-85ED-C58AC1D8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461" y="764373"/>
            <a:ext cx="8256103" cy="1263210"/>
          </a:xfrm>
        </p:spPr>
        <p:txBody>
          <a:bodyPr/>
          <a:lstStyle/>
          <a:p>
            <a:r>
              <a:rPr lang="ru-RU" b="1" dirty="0"/>
              <a:t>Цель: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09BDD-913C-476E-824A-4ECB3F7E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/>
              <a:t> сформировать у учащихся представление о 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/>
              <a:t>Крымской наступательной операции 1944 года как важном этапе Великой Отечественной войны, 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/>
              <a:t>показав героизм советских воинов и значение освобождения Крыма.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32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2759F-DD40-4BA6-BDB7-42FCEF5F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FA830-22E8-4F62-B4BD-70E6988D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6766"/>
            <a:ext cx="10820400" cy="4601920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Познакомить учащихся с ходом Крымской наступательной операции.</a:t>
            </a:r>
          </a:p>
          <a:p>
            <a:pPr lvl="0"/>
            <a:r>
              <a:rPr lang="ru-RU" sz="2800" dirty="0"/>
              <a:t>Показать роль советских военачальников и войск в освобождении Крыма.</a:t>
            </a:r>
          </a:p>
          <a:p>
            <a:pPr lvl="0"/>
            <a:r>
              <a:rPr lang="ru-RU" sz="2800" dirty="0"/>
              <a:t>Подчеркнуть важность победы в Крыму для хода Великой Отечественной войны.</a:t>
            </a:r>
          </a:p>
          <a:p>
            <a:pPr lvl="0"/>
            <a:r>
              <a:rPr lang="ru-RU" sz="2800" dirty="0"/>
              <a:t>Воспитать уважение к подвигу советского народа, чувство патриотизма и гордости за свою </a:t>
            </a:r>
          </a:p>
          <a:p>
            <a:r>
              <a:rPr lang="ru-RU" sz="2800" dirty="0"/>
              <a:t>страну.</a:t>
            </a:r>
          </a:p>
          <a:p>
            <a:pPr lvl="0"/>
            <a:r>
              <a:rPr lang="ru-RU" sz="2800" dirty="0"/>
              <a:t>Развить навыки анализа исторических событий и их последствий.</a:t>
            </a:r>
          </a:p>
        </p:txBody>
      </p:sp>
    </p:spTree>
    <p:extLst>
      <p:ext uri="{BB962C8B-B14F-4D97-AF65-F5344CB8AC3E}">
        <p14:creationId xmlns:p14="http://schemas.microsoft.com/office/powerpoint/2010/main" val="34287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63440C93-CA82-40B9-932F-999FBD8FAD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410817"/>
            <a:ext cx="5473147" cy="301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Picture background">
            <a:extLst>
              <a:ext uri="{FF2B5EF4-FFF2-40B4-BE49-F238E27FC236}">
                <a16:creationId xmlns:a16="http://schemas.microsoft.com/office/drawing/2014/main" id="{9D3F1B62-4271-4AA3-BD66-BABBA55A57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" y="3910042"/>
            <a:ext cx="5473147" cy="288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93BFF99E-7B44-4FF9-8D12-B415C8C18E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27" y="628432"/>
            <a:ext cx="5079545" cy="527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" descr="kpc-newlogo">
            <a:extLst>
              <a:ext uri="{FF2B5EF4-FFF2-40B4-BE49-F238E27FC236}">
                <a16:creationId xmlns:a16="http://schemas.microsoft.com/office/drawing/2014/main" id="{85BF51E4-F0A7-4C0B-AA50-41148DFD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615" y="6038850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1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D6220-21B6-4085-9654-8208C314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225287"/>
            <a:ext cx="8951843" cy="1378226"/>
          </a:xfrm>
        </p:spPr>
        <p:txBody>
          <a:bodyPr>
            <a:normAutofit/>
          </a:bodyPr>
          <a:lstStyle/>
          <a:p>
            <a:r>
              <a:rPr lang="ru-RU" dirty="0"/>
              <a:t>Сравнение сил </a:t>
            </a:r>
            <a:br>
              <a:rPr lang="en-US" dirty="0"/>
            </a:br>
            <a:r>
              <a:rPr lang="ru-RU" dirty="0"/>
              <a:t>Красной Армии и противника 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16B27F9-9A47-4181-8783-BD8EA7BC1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88707"/>
              </p:ext>
            </p:extLst>
          </p:nvPr>
        </p:nvGraphicFramePr>
        <p:xfrm>
          <a:off x="265043" y="1828802"/>
          <a:ext cx="11701670" cy="471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827">
                  <a:extLst>
                    <a:ext uri="{9D8B030D-6E8A-4147-A177-3AD203B41FA5}">
                      <a16:colId xmlns:a16="http://schemas.microsoft.com/office/drawing/2014/main" val="2618091700"/>
                    </a:ext>
                  </a:extLst>
                </a:gridCol>
                <a:gridCol w="3677701">
                  <a:extLst>
                    <a:ext uri="{9D8B030D-6E8A-4147-A177-3AD203B41FA5}">
                      <a16:colId xmlns:a16="http://schemas.microsoft.com/office/drawing/2014/main" val="413423375"/>
                    </a:ext>
                  </a:extLst>
                </a:gridCol>
                <a:gridCol w="4512142">
                  <a:extLst>
                    <a:ext uri="{9D8B030D-6E8A-4147-A177-3AD203B41FA5}">
                      <a16:colId xmlns:a16="http://schemas.microsoft.com/office/drawing/2014/main" val="3030228994"/>
                    </a:ext>
                  </a:extLst>
                </a:gridCol>
              </a:tblGrid>
              <a:tr h="1404728">
                <a:tc>
                  <a:txBody>
                    <a:bodyPr/>
                    <a:lstStyle/>
                    <a:p>
                      <a:pPr marL="8953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Красная Армия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Германские и румынские войска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674858435"/>
                  </a:ext>
                </a:extLst>
              </a:tr>
              <a:tr h="1258957">
                <a:tc>
                  <a:txBody>
                    <a:bodyPr/>
                    <a:lstStyle/>
                    <a:p>
                      <a:pPr marL="8953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Войска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Более 460000 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человек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195000 человек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340069960"/>
                  </a:ext>
                </a:extLst>
              </a:tr>
              <a:tr h="854681">
                <a:tc>
                  <a:txBody>
                    <a:bodyPr/>
                    <a:lstStyle/>
                    <a:p>
                      <a:pPr marL="8953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Танки и САУ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Около 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3862456619"/>
                  </a:ext>
                </a:extLst>
              </a:tr>
              <a:tr h="1185097">
                <a:tc>
                  <a:txBody>
                    <a:bodyPr/>
                    <a:lstStyle/>
                    <a:p>
                      <a:pPr marL="8953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Орудия и миномёты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Около 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Около 3600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3348562712"/>
                  </a:ext>
                </a:extLst>
              </a:tr>
            </a:tbl>
          </a:graphicData>
        </a:graphic>
      </p:graphicFrame>
      <p:pic>
        <p:nvPicPr>
          <p:cNvPr id="4" name="Рисунок 1" descr="kpc-newlogo">
            <a:extLst>
              <a:ext uri="{FF2B5EF4-FFF2-40B4-BE49-F238E27FC236}">
                <a16:creationId xmlns:a16="http://schemas.microsoft.com/office/drawing/2014/main" id="{08A926EF-C82E-4B1B-A190-A9BA605E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967" y="5605670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3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F3A5C-933B-42D2-9970-57AB3A90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329" y="0"/>
            <a:ext cx="9647583" cy="1722783"/>
          </a:xfrm>
        </p:spPr>
        <p:txBody>
          <a:bodyPr>
            <a:normAutofit/>
          </a:bodyPr>
          <a:lstStyle/>
          <a:p>
            <a:r>
              <a:rPr lang="ru-RU" b="1" dirty="0"/>
              <a:t>Даты операции:</a:t>
            </a:r>
            <a:r>
              <a:rPr lang="ru-RU" b="1" dirty="0">
                <a:solidFill>
                  <a:schemeClr val="accent1"/>
                </a:solidFill>
              </a:rPr>
              <a:t> </a:t>
            </a:r>
            <a:r>
              <a:rPr lang="en-US" b="1" dirty="0">
                <a:solidFill>
                  <a:schemeClr val="accent1"/>
                </a:solidFill>
              </a:rPr>
              <a:t>  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8 апреля — 12 мая 1944 года.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E4FD56-3B9D-4E97-B89D-49EC89C6C2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" y="1351721"/>
            <a:ext cx="11781183" cy="528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1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572AB0-668F-4ED2-97D2-778805170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690591"/>
              </p:ext>
            </p:extLst>
          </p:nvPr>
        </p:nvGraphicFramePr>
        <p:xfrm>
          <a:off x="3262217" y="2321251"/>
          <a:ext cx="5667565" cy="415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920">
                  <a:extLst>
                    <a:ext uri="{9D8B030D-6E8A-4147-A177-3AD203B41FA5}">
                      <a16:colId xmlns:a16="http://schemas.microsoft.com/office/drawing/2014/main" val="2582233783"/>
                    </a:ext>
                  </a:extLst>
                </a:gridCol>
                <a:gridCol w="4392645">
                  <a:extLst>
                    <a:ext uri="{9D8B030D-6E8A-4147-A177-3AD203B41FA5}">
                      <a16:colId xmlns:a16="http://schemas.microsoft.com/office/drawing/2014/main" val="2013016155"/>
                    </a:ext>
                  </a:extLst>
                </a:gridCol>
              </a:tblGrid>
              <a:tr h="181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Событие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2641648034"/>
                  </a:ext>
                </a:extLst>
              </a:tr>
              <a:tr h="787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8 апреля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Начало операции. Войска 4-го Украинского фронта перешли в наступление. 2-я гвардейская армия овладела Армянском, 51-я армия вышла во фланг перекопской группировки противника.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2111040424"/>
                  </a:ext>
                </a:extLst>
              </a:tr>
              <a:tr h="564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11 апреля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В наступление перешла Отдельная Приморская армия. Освобождены Джанкой, Керчь, Красноперекопск.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1967234603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13 апреля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Освобождены Феодосия, Симферополь, Евпатория, Саки, Белогорск.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4214429772"/>
                  </a:ext>
                </a:extLst>
              </a:tr>
              <a:tr h="181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14–15 апреля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Освобождены Судак, Алушта, Бахчисарай, Ялта.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1668737613"/>
                  </a:ext>
                </a:extLst>
              </a:tr>
              <a:tr h="181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16 апреля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Советские войска вышли к Севастополю.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4052631277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9 мая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После артподготовки и ожесточённых боёв Севастополь был освобождён.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3816249492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12 мая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Остатки 17-й армии вермахта на мысе Херсонес сложили оружие. Операция завершилась.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192084349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B1B0767-324B-4A48-BF38-78F9B6E07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79778"/>
              </p:ext>
            </p:extLst>
          </p:nvPr>
        </p:nvGraphicFramePr>
        <p:xfrm>
          <a:off x="437322" y="1139687"/>
          <a:ext cx="11396869" cy="5499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198">
                  <a:extLst>
                    <a:ext uri="{9D8B030D-6E8A-4147-A177-3AD203B41FA5}">
                      <a16:colId xmlns:a16="http://schemas.microsoft.com/office/drawing/2014/main" val="3106347323"/>
                    </a:ext>
                  </a:extLst>
                </a:gridCol>
                <a:gridCol w="9367671">
                  <a:extLst>
                    <a:ext uri="{9D8B030D-6E8A-4147-A177-3AD203B41FA5}">
                      <a16:colId xmlns:a16="http://schemas.microsoft.com/office/drawing/2014/main" val="1996280268"/>
                    </a:ext>
                  </a:extLst>
                </a:gridCol>
              </a:tblGrid>
              <a:tr h="376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Событие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1009883870"/>
                  </a:ext>
                </a:extLst>
              </a:tr>
              <a:tr h="1327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8 апреля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Начало операции. Войска 4-го Украинского фронта перешли в наступление. 2-я гвардейская армия овладела Армянском, 51-я армия вышла во фланг </a:t>
                      </a:r>
                      <a:r>
                        <a:rPr lang="ru-RU" sz="1800" dirty="0" err="1">
                          <a:effectLst/>
                        </a:rPr>
                        <a:t>перекопской</a:t>
                      </a:r>
                      <a:r>
                        <a:rPr lang="ru-RU" sz="1800" dirty="0">
                          <a:effectLst/>
                        </a:rPr>
                        <a:t> группировки противника.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1023527409"/>
                  </a:ext>
                </a:extLst>
              </a:tr>
              <a:tr h="9517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11 апреля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В наступление перешла Отдельная Приморская армия. Освобождены Джанкой, Керчь, Красноперекопск.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1047251119"/>
                  </a:ext>
                </a:extLst>
              </a:tr>
              <a:tr h="646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13 апреля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Освобождены Феодосия, Симферополь, Евпатория, Саки, Белогорск.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2581788616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14–15 апреля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Освобождены Судак, Алушта, Бахчисарай, Ялта.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892196099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16 апреля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Советские войска вышли к Севастополю.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2335197121"/>
                  </a:ext>
                </a:extLst>
              </a:tr>
              <a:tr h="646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9 мая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После артподготовки и ожесточённых боёв Севастополь был освобождён.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3271473747"/>
                  </a:ext>
                </a:extLst>
              </a:tr>
              <a:tr h="798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12 мая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Остатки 17-й армии вермахта на мысе Херсонес сложили оружие. Операция завершилась.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extLst>
                  <a:ext uri="{0D108BD9-81ED-4DB2-BD59-A6C34878D82A}">
                    <a16:rowId xmlns:a16="http://schemas.microsoft.com/office/drawing/2014/main" val="3546165982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7E9D59A9-22EF-4BBC-85DC-7FC268783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58818" y="547000"/>
            <a:ext cx="8653670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152352" rIns="549102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Хронологическая таблица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ABF0-9BD1-4170-99BE-6DB4E3FE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8783"/>
            <a:ext cx="8610600" cy="15637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Василевский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i="1" dirty="0">
                <a:solidFill>
                  <a:schemeClr val="accent1"/>
                </a:solidFill>
              </a:rPr>
              <a:t>Александр Михайлович</a:t>
            </a:r>
            <a:r>
              <a:rPr lang="ru-RU" i="1" dirty="0">
                <a:solidFill>
                  <a:schemeClr val="accent1"/>
                </a:solidFill>
              </a:rPr>
              <a:t> </a:t>
            </a:r>
            <a:endParaRPr lang="ru-RU" dirty="0"/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54C69FA0-0F40-4BFA-8ED0-1AE6873BE7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762539"/>
            <a:ext cx="3454335" cy="4896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474028-8C5A-4BA9-9797-32604DF32CBD}"/>
              </a:ext>
            </a:extLst>
          </p:cNvPr>
          <p:cNvSpPr/>
          <p:nvPr/>
        </p:nvSpPr>
        <p:spPr>
          <a:xfrm>
            <a:off x="4651512" y="2136339"/>
            <a:ext cx="7540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18 (30) сентября 1895 года в селе Новая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Гольчиха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Кинешемского уезда Костромской губернии (ныне — город Вичуга Ивановской области) в семье священника.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Костромскую духовную семинарию (1914, экстерном), ускоренный курс Алексеевского военного училища (1915), Военную академию Генерального штаба (1937).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5 декабря 1977 года в Москве. 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FB21F-B2FA-4B4A-8E32-B45712F4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37322"/>
            <a:ext cx="8610600" cy="162007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Ерёменко</a:t>
            </a:r>
            <a:br>
              <a:rPr lang="ru-RU" b="1" i="1" dirty="0">
                <a:solidFill>
                  <a:schemeClr val="accent1"/>
                </a:solidFill>
              </a:rPr>
            </a:br>
            <a:r>
              <a:rPr lang="ru-RU" sz="4400" b="1" i="1" dirty="0">
                <a:solidFill>
                  <a:schemeClr val="accent1"/>
                </a:solidFill>
              </a:rPr>
              <a:t>Андрей</a:t>
            </a:r>
            <a:r>
              <a:rPr lang="ru-RU" b="1" i="1" dirty="0">
                <a:solidFill>
                  <a:schemeClr val="accent1"/>
                </a:solidFill>
              </a:rPr>
              <a:t> Иванович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E821F-71B8-4CF2-87FE-855C15EC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983" y="1738121"/>
            <a:ext cx="7513981" cy="468255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Родился: 14 октября 1892 года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полководец, Маршал и Герой Советского Союза. Автор книг «На западном направлении», «Сталинград», «В начале войны», «Помни войну» и др..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Красную Армию пошёл служить с 1918 года. Участвовал в Первой мировой и Гражданской войне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Умер: 19 ноября 1970 года (78 лет)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3885A-0827-405F-8E22-04A5A98135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1614491"/>
            <a:ext cx="3563786" cy="468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6075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84</TotalTime>
  <Words>231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След самолета</vt:lpstr>
      <vt:lpstr>МИНИСТЕРСТВО ОБРАЗОВАНИЯ, НАУКИ И МОЛОДЕЖИ РЕСПУБЛИКИ КРЫМ   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 и военно-патриотическому воспитанию»</vt:lpstr>
      <vt:lpstr>Цель:</vt:lpstr>
      <vt:lpstr>Задачи: </vt:lpstr>
      <vt:lpstr>Презентация PowerPoint</vt:lpstr>
      <vt:lpstr>Сравнение сил  Красной Армии и противника </vt:lpstr>
      <vt:lpstr>Даты операции:     8 апреля — 12 мая 1944 года.</vt:lpstr>
      <vt:lpstr>Хронологическая таблица</vt:lpstr>
      <vt:lpstr>Василевский Александр Михайлович </vt:lpstr>
      <vt:lpstr>Ерёменко Андрей Иванович </vt:lpstr>
      <vt:lpstr>Толбухин Фёдор Иванович</vt:lpstr>
      <vt:lpstr>Октябрьский Филипп Сергеевич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МОЛОДЕЖИ РЕСПУБЛИКИ КРЫМ   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 и военно-патриотическому воспитанию»</dc:title>
  <dc:creator>Олег</dc:creator>
  <cp:lastModifiedBy>Олег</cp:lastModifiedBy>
  <cp:revision>9</cp:revision>
  <dcterms:created xsi:type="dcterms:W3CDTF">2026-03-25T18:11:58Z</dcterms:created>
  <dcterms:modified xsi:type="dcterms:W3CDTF">2026-03-25T19:37:10Z</dcterms:modified>
</cp:coreProperties>
</file>