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9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86397" autoAdjust="0"/>
  </p:normalViewPr>
  <p:slideViewPr>
    <p:cSldViewPr snapToGrid="0">
      <p:cViewPr varScale="1">
        <p:scale>
          <a:sx n="63" d="100"/>
          <a:sy n="63" d="100"/>
        </p:scale>
        <p:origin x="97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D8958-77E4-4986-9DCE-5EB015B373FD}" type="datetimeFigureOut">
              <a:rPr lang="ru-RU" smtClean="0"/>
              <a:t>26.01.2026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7D560-F36C-4F59-9B2D-35203F4111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052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7D560-F36C-4F59-9B2D-35203F4111C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1741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7D560-F36C-4F59-9B2D-35203F4111C7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406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7D560-F36C-4F59-9B2D-35203F4111C7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421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7D560-F36C-4F59-9B2D-35203F4111C7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298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7D560-F36C-4F59-9B2D-35203F4111C7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00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7D560-F36C-4F59-9B2D-35203F4111C7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366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7D560-F36C-4F59-9B2D-35203F4111C7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87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7D560-F36C-4F59-9B2D-35203F4111C7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798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56E54-DC4C-4A88-863F-EE0D7272F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96CFE7-1C60-4100-BF9C-64F9F9D0A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57839C-06C9-47E4-B272-FA84096AC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8910-80D7-443C-A9F4-C1B6C5EC1FDC}" type="datetimeFigureOut">
              <a:rPr lang="ru-RU" smtClean="0"/>
              <a:t>26.01.2026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163CC4-F25F-4626-B158-7C024CDF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48F003-0EB6-4CCF-907F-FD57624E0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94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DAD48-6F71-4A9A-B19C-D0D9AAD55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79BB41-D0F9-4F3F-BE03-B965A3DE2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CAAFB6-F268-4BD7-825C-BBA4D16C3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8910-80D7-443C-A9F4-C1B6C5EC1FDC}" type="datetimeFigureOut">
              <a:rPr lang="ru-RU" smtClean="0"/>
              <a:t>26.01.2026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5B8D2-6E71-4AC4-B8BE-388457A9F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34FE45-77C6-4BD2-A536-ED33ADC2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10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9B0971-1EAD-4AE7-8424-41C6CC0E21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B54670-DD36-45FD-AF55-6BD1F90ED8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BF3189-2602-407D-9E0C-E23A3A194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8910-80D7-443C-A9F4-C1B6C5EC1FDC}" type="datetimeFigureOut">
              <a:rPr lang="ru-RU" smtClean="0"/>
              <a:t>26.01.2026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5EEE98-E8CE-4582-99A7-14F930DC7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1627B0-559A-4709-9405-345495107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18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9183A-1F9F-46E6-94FF-2CA76395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B26DC7-E1B1-4485-8683-CE9BA1CED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324E41-92A9-4C75-B024-DAF48F8D4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8910-80D7-443C-A9F4-C1B6C5EC1FDC}" type="datetimeFigureOut">
              <a:rPr lang="ru-RU" smtClean="0"/>
              <a:t>26.01.2026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9E5CF9-2372-4009-BC65-409EB197C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43EE0D-BE74-41F5-B94A-EBB8B4625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49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72F07-393A-4ABA-8ECF-F1E6D13EB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5375A-021D-4E28-80D2-2B7F5FAAF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5005D8-34D4-4780-91E4-08DDEEA6E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8910-80D7-443C-A9F4-C1B6C5EC1FDC}" type="datetimeFigureOut">
              <a:rPr lang="ru-RU" smtClean="0"/>
              <a:t>26.01.2026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3D1A34-B7CB-486F-A416-38F2EC2FB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2CB175-D5A2-4FDE-BAA1-BEDC619B5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381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49F9A-6E42-4E38-8622-856CDEFD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0FFB9C-C4BC-4FC5-BA47-996C53FC75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7A69BA-D938-4259-9F90-A56A28C84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9F33B9-359A-4048-BFCF-36B304160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8910-80D7-443C-A9F4-C1B6C5EC1FDC}" type="datetimeFigureOut">
              <a:rPr lang="ru-RU" smtClean="0"/>
              <a:t>26.01.2026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659DE4-426D-47C2-B141-5D6401E28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902370-D88F-4581-ABBE-6730DF2D9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95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76245-0A94-4F97-9C00-572DC5365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2D55C6-13EC-42DF-8607-AD66C7545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913D00-76BC-4B59-8133-166E3FD1B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E7C4DD-6A43-46D2-B645-97DFB1D24F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97E92C-A257-4264-9178-C2C99B7D27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A642F97-B2B7-4DE2-91F1-BF87589B6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8910-80D7-443C-A9F4-C1B6C5EC1FDC}" type="datetimeFigureOut">
              <a:rPr lang="ru-RU" smtClean="0"/>
              <a:t>26.01.2026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B380D3-F4D8-4CE3-8CFA-D068F438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954C89-6F5A-48B6-944C-2C3571A9D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71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9151A-F506-4FF7-84C0-2459C2B57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57B3EA-8F3F-48AA-90B5-69387E5C1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8910-80D7-443C-A9F4-C1B6C5EC1FDC}" type="datetimeFigureOut">
              <a:rPr lang="ru-RU" smtClean="0"/>
              <a:t>26.01.2026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9EF566D-BD4F-4835-9D50-04F578BE3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EC9D5A-A7DC-495A-8773-123F985FF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03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01FFA05-B99E-4E36-B1A1-19000F20C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8910-80D7-443C-A9F4-C1B6C5EC1FDC}" type="datetimeFigureOut">
              <a:rPr lang="ru-RU" smtClean="0"/>
              <a:t>26.01.2026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9209C5-6C34-44A8-8309-D174D9852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3850D1-1D81-4F39-B39F-D2ED4FDE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87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CF179-9954-4BA8-B3F7-F5E474BA0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B8295A-A2F5-4766-9FA9-3EFB31F8C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EC0F2F-F430-490A-889C-465B1F76B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EA1159-AECD-4744-9F3E-65F0D0357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8910-80D7-443C-A9F4-C1B6C5EC1FDC}" type="datetimeFigureOut">
              <a:rPr lang="ru-RU" smtClean="0"/>
              <a:t>26.01.2026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72CEE3-5403-48D5-9504-354EE193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793B55-0488-4909-8BFD-DDE9E163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55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D4F5C-7843-4353-8E9F-546C3F09C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271B2BC-AB8C-44C7-AAC8-71FC8E6065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80C578-73C3-4521-98AB-082E9A283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3ED303-0FB4-41D5-A07A-542AEE85D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8910-80D7-443C-A9F4-C1B6C5EC1FDC}" type="datetimeFigureOut">
              <a:rPr lang="ru-RU" smtClean="0"/>
              <a:t>26.01.2026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A6FD15-186D-480D-9B9C-9A4E1FA12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D11709-7958-4094-8105-30C9DFD55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54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ADC5B-2543-4DC7-BC8E-1CA37D982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C1A0CB-6CEA-41BA-9943-55CEFD256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D892D2-FB6D-4A04-995A-AA8CE65EF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98910-80D7-443C-A9F4-C1B6C5EC1FDC}" type="datetimeFigureOut">
              <a:rPr lang="ru-RU" smtClean="0"/>
              <a:t>26.01.2026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2A30AF-2E0F-426D-833B-668822238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6EFFAA-4C7D-4DED-B6DB-6E55172F8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48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7B23CC-014F-4E1E-9F66-B7119665F117}"/>
              </a:ext>
            </a:extLst>
          </p:cNvPr>
          <p:cNvSpPr/>
          <p:nvPr/>
        </p:nvSpPr>
        <p:spPr>
          <a:xfrm>
            <a:off x="6238875" y="0"/>
            <a:ext cx="595312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6BD83CB-89FD-4B3B-A0DB-4585B3E35DA4}"/>
              </a:ext>
            </a:extLst>
          </p:cNvPr>
          <p:cNvSpPr/>
          <p:nvPr/>
        </p:nvSpPr>
        <p:spPr>
          <a:xfrm>
            <a:off x="-73343" y="28288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600" b="1" kern="1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ДЕНЬ ПАМЯТИ О РОССИЯНАХ</a:t>
            </a:r>
            <a:endParaRPr lang="ru-RU" sz="16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8A35A-1355-422D-AD1E-A6834F26908D}"/>
              </a:ext>
            </a:extLst>
          </p:cNvPr>
          <p:cNvSpPr txBox="1"/>
          <p:nvPr/>
        </p:nvSpPr>
        <p:spPr>
          <a:xfrm>
            <a:off x="6167437" y="2551837"/>
            <a:ext cx="609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kern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ИСПОЛНЯВШИХ СЛУЖЕБНЫЙ ДОЛГ ЗА ПРЕДЕЛАМИ ОТЕЧЕСТВА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1FEA0E-6A67-4436-8872-B63E72086E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6504"/>
            <a:ext cx="1927860" cy="819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6AC1FC-A58F-4F57-AFDF-DDCB00F7F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5757" y="4951688"/>
            <a:ext cx="2301023" cy="22098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B67A80F-601D-4FC1-885B-C8922B21DBD3}"/>
              </a:ext>
            </a:extLst>
          </p:cNvPr>
          <p:cNvSpPr/>
          <p:nvPr/>
        </p:nvSpPr>
        <p:spPr>
          <a:xfrm>
            <a:off x="0" y="6433719"/>
            <a:ext cx="55338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kern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</a:t>
            </a:r>
            <a:r>
              <a:rPr lang="en-US" sz="1400" b="1" kern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МЕТОДИСТ</a:t>
            </a:r>
            <a:r>
              <a:rPr lang="en-US" sz="1400" b="1" kern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1" kern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КОШЕЛЕВ Г.Э.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84400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9F801D-0514-4532-8749-ABEB693572BD}"/>
              </a:ext>
            </a:extLst>
          </p:cNvPr>
          <p:cNvSpPr/>
          <p:nvPr/>
        </p:nvSpPr>
        <p:spPr>
          <a:xfrm>
            <a:off x="0" y="0"/>
            <a:ext cx="6096000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900" b="1" dirty="0">
                <a:solidFill>
                  <a:schemeClr val="bg1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15 февраля вспоминают не только ветеранов войны в Афганистане, но и других российских военнослужащих, принимавших участие в более чем 30 войнах и вооруженных конфликтах за пределами страны.</a:t>
            </a:r>
          </a:p>
          <a:p>
            <a:pPr algn="just"/>
            <a:r>
              <a:rPr lang="ru-RU" sz="2900" b="1" dirty="0">
                <a:solidFill>
                  <a:schemeClr val="bg1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Таким образом, эта дата введена в знак памяти о россиянах, проявивших самоотверженность и преданность Родине в период участия в боевых действиях за пределами страны после Второй мировой войны, выполняя взятые СССР и РФ международные обязательства по оказанию военной помощи дружественным странам.</a:t>
            </a:r>
          </a:p>
        </p:txBody>
      </p:sp>
      <p:pic>
        <p:nvPicPr>
          <p:cNvPr id="1026" name="Picture 2" descr="Обращение депутата Палаты представителей Национального собрания Виктора  Азаренка по случаю Дня памяти воинов-интернационалистов - Зара Бешенковичи">
            <a:extLst>
              <a:ext uri="{FF2B5EF4-FFF2-40B4-BE49-F238E27FC236}">
                <a16:creationId xmlns:a16="http://schemas.microsoft.com/office/drawing/2014/main" id="{5F91B8C2-BDBF-45FC-94AC-C8845E623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7389612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9F801D-0514-4532-8749-ABEB693572BD}"/>
              </a:ext>
            </a:extLst>
          </p:cNvPr>
          <p:cNvSpPr/>
          <p:nvPr/>
        </p:nvSpPr>
        <p:spPr>
          <a:xfrm>
            <a:off x="198121" y="71527"/>
            <a:ext cx="4846320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900" b="1" dirty="0">
                <a:solidFill>
                  <a:schemeClr val="bg1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15 февраля официально отмечается в России как День памяти о россиянах, исполнявших служебный долг за пределами Отечества. Долгое время ветераны-афганцы праздновали 15 февраля в своем кругу, собираясь и вспоминая погибших товарищей, навещая живых сослуживцев. Лишь в 2010 г. были внесены изменения в законодательство, придавшие этой дате официальный статус.</a:t>
            </a:r>
            <a:endParaRPr lang="ru-RU" sz="2900" b="1" dirty="0">
              <a:solidFill>
                <a:schemeClr val="bg1"/>
              </a:solidFill>
              <a:latin typeface="Bahnschrift SemiCondensed" panose="020B0502040204020203" pitchFamily="34" charset="0"/>
              <a:cs typeface="Courier New" panose="02070309020205020404" pitchFamily="49" charset="0"/>
            </a:endParaRPr>
          </a:p>
        </p:txBody>
      </p:sp>
      <p:pic>
        <p:nvPicPr>
          <p:cNvPr id="2" name="Picture 2" descr="15 февраля - День памяти воинов-интернационалистов">
            <a:extLst>
              <a:ext uri="{FF2B5EF4-FFF2-40B4-BE49-F238E27FC236}">
                <a16:creationId xmlns:a16="http://schemas.microsoft.com/office/drawing/2014/main" id="{D112DD08-B870-4239-A05D-7769F8DA43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" b="20566"/>
          <a:stretch/>
        </p:blipFill>
        <p:spPr bwMode="auto">
          <a:xfrm>
            <a:off x="5220928" y="-14630"/>
            <a:ext cx="6971072" cy="6858000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98907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9F801D-0514-4532-8749-ABEB693572BD}"/>
              </a:ext>
            </a:extLst>
          </p:cNvPr>
          <p:cNvSpPr/>
          <p:nvPr/>
        </p:nvSpPr>
        <p:spPr>
          <a:xfrm>
            <a:off x="5913120" y="0"/>
            <a:ext cx="6278880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900" b="1" dirty="0">
                <a:latin typeface="Bahnschrift SemiCondensed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Боевые действия, длившиеся с 1979 по 1989 год, в историографии определяются присутствием на территории Афганистана ограниченного контингента Вооруженных Сил СССР. Но началом всего конфликта надо считать 1973 год, когда в Афганистане был свергнут король Захир-шах. Власть перешла к режиму Мухаммеда Дауда, а в 1978 году произошла </a:t>
            </a:r>
            <a:r>
              <a:rPr lang="ru-RU" sz="2900" b="1" dirty="0" err="1">
                <a:latin typeface="Bahnschrift SemiCondensed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Саурская</a:t>
            </a:r>
            <a:r>
              <a:rPr lang="ru-RU" sz="2900" b="1" dirty="0">
                <a:latin typeface="Bahnschrift SemiCondensed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(Апрельская) революция, и новой властью стала Народно-демократическая партия Афганистана (НДПА), провозгласившая Демократическую Республику Афганистан.</a:t>
            </a:r>
            <a:endParaRPr lang="ru-RU" sz="2900" b="1" dirty="0">
              <a:latin typeface="Bahnschrift SemiCondensed" panose="020B0502040204020203" pitchFamily="34" charset="0"/>
              <a:cs typeface="Courier New" panose="02070309020205020404" pitchFamily="49" charset="0"/>
            </a:endParaRPr>
          </a:p>
        </p:txBody>
      </p:sp>
      <p:pic>
        <p:nvPicPr>
          <p:cNvPr id="2050" name="Picture 2" descr="Оружия не хватало лет пять-семь. Потом прошло» — воины-интернационалисты о  жизни после пережитого - Москвич Mag">
            <a:extLst>
              <a:ext uri="{FF2B5EF4-FFF2-40B4-BE49-F238E27FC236}">
                <a16:creationId xmlns:a16="http://schemas.microsoft.com/office/drawing/2014/main" id="{E52D66F8-139E-4334-86FC-FDEA69CE7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081" y="0"/>
            <a:ext cx="6172201" cy="68580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9684510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9F801D-0514-4532-8749-ABEB693572BD}"/>
              </a:ext>
            </a:extLst>
          </p:cNvPr>
          <p:cNvSpPr/>
          <p:nvPr/>
        </p:nvSpPr>
        <p:spPr>
          <a:xfrm>
            <a:off x="0" y="-82808"/>
            <a:ext cx="598932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bg1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Руководителем НДПА являлся </a:t>
            </a:r>
            <a:r>
              <a:rPr lang="ru-RU" sz="2800" b="1" dirty="0" err="1">
                <a:solidFill>
                  <a:schemeClr val="bg1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Нур</a:t>
            </a:r>
            <a:r>
              <a:rPr lang="ru-RU" sz="2800" b="1" dirty="0">
                <a:solidFill>
                  <a:schemeClr val="bg1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Мохаммад </a:t>
            </a:r>
            <a:r>
              <a:rPr lang="ru-RU" sz="2800" b="1" dirty="0" err="1">
                <a:solidFill>
                  <a:schemeClr val="bg1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Тараки</a:t>
            </a:r>
            <a:r>
              <a:rPr lang="ru-RU" sz="2800" b="1" dirty="0">
                <a:solidFill>
                  <a:schemeClr val="bg1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. Его реформы были крайне непопулярными в стране, где традиционно большинство составляли сельские жители. Всякое инакомыслие жестоко подавлялось. За время своего правления он арестовал тысячи людей, часть из которых были казнены.</a:t>
            </a:r>
          </a:p>
          <a:p>
            <a:pPr algn="just"/>
            <a:r>
              <a:rPr lang="ru-RU" sz="2800" b="1" dirty="0">
                <a:solidFill>
                  <a:schemeClr val="bg1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Главным оппонентом социалистического правительства стали радикальные исламисты, объявившие ему священную войну (джихад). Были организованы отряды моджахедов, которые в дальнейшем стали главной противоборствующей силой – с ней и сражалась Советская армия.</a:t>
            </a:r>
            <a:endParaRPr lang="ru-RU" sz="2800" b="1" dirty="0">
              <a:solidFill>
                <a:schemeClr val="bg1"/>
              </a:solidFill>
              <a:latin typeface="Bahnschrift SemiCondensed" panose="020B0502040204020203" pitchFamily="34" charset="0"/>
              <a:cs typeface="Courier New" panose="02070309020205020404" pitchFamily="49" charset="0"/>
            </a:endParaRPr>
          </a:p>
        </p:txBody>
      </p:sp>
      <p:pic>
        <p:nvPicPr>
          <p:cNvPr id="3074" name="Picture 2" descr="Моджахеды времён Советско-Афганской войны. Колоризация ч/б фото - 14.06.20  01:02 | Пикабу">
            <a:extLst>
              <a:ext uri="{FF2B5EF4-FFF2-40B4-BE49-F238E27FC236}">
                <a16:creationId xmlns:a16="http://schemas.microsoft.com/office/drawing/2014/main" id="{3616F0E4-D65C-420F-9EE1-056F50963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1962208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9F801D-0514-4532-8749-ABEB693572BD}"/>
              </a:ext>
            </a:extLst>
          </p:cNvPr>
          <p:cNvSpPr/>
          <p:nvPr/>
        </p:nvSpPr>
        <p:spPr>
          <a:xfrm>
            <a:off x="5989320" y="35763"/>
            <a:ext cx="6202680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900" b="1" dirty="0">
                <a:latin typeface="Bahnschrift SemiCondensed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Сразу после прихода к власти правительство столкнулось с начавшимися вооруженными мятежами, организуемыми исламистами. Справиться с создавшейся ситуацией афганское руководство не смогло и обратилось за помощью к Москве.</a:t>
            </a:r>
          </a:p>
          <a:p>
            <a:pPr algn="just"/>
            <a:r>
              <a:rPr lang="ru-RU" sz="2900" b="1" dirty="0">
                <a:latin typeface="Bahnschrift SemiCondensed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Вопрос о помощи Афганистану был рассмотрен в Кремле 19 марта 1979 года. Леонид Брежнев и другие члены Политбюро выступили против вооруженного вмешательства. Но со временем ситуация у границ СССР ухудшалась, и мнение кардинально изменилось.</a:t>
            </a:r>
            <a:endParaRPr lang="ru-RU" sz="2900" b="1" dirty="0">
              <a:latin typeface="Bahnschrift SemiCondensed" panose="020B0502040204020203" pitchFamily="34" charset="0"/>
              <a:cs typeface="Courier New" panose="02070309020205020404" pitchFamily="49" charset="0"/>
            </a:endParaRPr>
          </a:p>
        </p:txBody>
      </p:sp>
      <p:pic>
        <p:nvPicPr>
          <p:cNvPr id="4098" name="Picture 2" descr="Решение о вводе войск в Афганистан было обоснованным, иначе было нельзя:  matveychev_oleg — LiveJournal">
            <a:extLst>
              <a:ext uri="{FF2B5EF4-FFF2-40B4-BE49-F238E27FC236}">
                <a16:creationId xmlns:a16="http://schemas.microsoft.com/office/drawing/2014/main" id="{0F1979F1-4931-46E4-85A5-AA23ABCA2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"/>
            <a:ext cx="5989320" cy="687324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1748084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9F801D-0514-4532-8749-ABEB693572BD}"/>
              </a:ext>
            </a:extLst>
          </p:cNvPr>
          <p:cNvSpPr/>
          <p:nvPr/>
        </p:nvSpPr>
        <p:spPr>
          <a:xfrm>
            <a:off x="0" y="181957"/>
            <a:ext cx="566928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chemeClr val="bg1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1-й этап: декабрь 1979 – февраль 1980 года. Введение в Афганистан 40-й советской армии, размещение по гарнизонам, организация охраны стратегических объектов и мест дислокации.</a:t>
            </a:r>
          </a:p>
          <a:p>
            <a:pPr algn="just"/>
            <a:r>
              <a:rPr lang="ru-RU" sz="3200" b="1" dirty="0">
                <a:solidFill>
                  <a:schemeClr val="bg1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2-й этап: март 1980 – апрель 1985 года. Проведение активных широкомасштабных боевых действий. Реорганизация и укрепление вооруженных сил ДРА.</a:t>
            </a:r>
            <a:endParaRPr lang="ru-RU" sz="3200" b="1" dirty="0">
              <a:solidFill>
                <a:schemeClr val="bg1"/>
              </a:solidFill>
              <a:latin typeface="Bahnschrift SemiCondensed" panose="020B0502040204020203" pitchFamily="34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Афганская война ⋆ МОО «Союз ветеранов спецназа ГРУ имени Героя Российской  Федерации Шектаева Д.А.»">
            <a:extLst>
              <a:ext uri="{FF2B5EF4-FFF2-40B4-BE49-F238E27FC236}">
                <a16:creationId xmlns:a16="http://schemas.microsoft.com/office/drawing/2014/main" id="{528F2FAE-0FD5-4ECE-983C-51F342161E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8"/>
          <a:stretch/>
        </p:blipFill>
        <p:spPr bwMode="auto">
          <a:xfrm>
            <a:off x="5775961" y="0"/>
            <a:ext cx="6416039" cy="6858000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7217578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9F801D-0514-4532-8749-ABEB693572BD}"/>
              </a:ext>
            </a:extLst>
          </p:cNvPr>
          <p:cNvSpPr/>
          <p:nvPr/>
        </p:nvSpPr>
        <p:spPr>
          <a:xfrm>
            <a:off x="6324602" y="58846"/>
            <a:ext cx="586739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700" b="1" dirty="0">
                <a:latin typeface="Bahnschrift SemiCondensed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3-й этап: май 1985 – декабрь 1986 года. Сокращение активных боевых действий и переход к поддержке действий афганских правительственных войск. Помощь оказывалась авиацией и саперными подразделениями. Организация противодействия доставке оружия и боеприпасов из-за рубежа. Были выведены на Родину шесть полков.</a:t>
            </a:r>
          </a:p>
          <a:p>
            <a:pPr algn="just"/>
            <a:r>
              <a:rPr lang="ru-RU" sz="2700" b="1" dirty="0">
                <a:latin typeface="Bahnschrift SemiCondensed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4-й этап: январь 1987 – февраль 1989 года. Помощь афганскому руководству в проведении политики национального примирения. Продолжение поддержки боевых действий, проводимых правительственными войсками. Подготовка к выводу советских войск.</a:t>
            </a:r>
            <a:endParaRPr lang="ru-RU" sz="2700" b="1" dirty="0">
              <a:latin typeface="Bahnschrift SemiCondensed" panose="020B0502040204020203" pitchFamily="34" charset="0"/>
              <a:cs typeface="Courier New" panose="02070309020205020404" pitchFamily="49" charset="0"/>
            </a:endParaRPr>
          </a:p>
        </p:txBody>
      </p:sp>
      <p:pic>
        <p:nvPicPr>
          <p:cNvPr id="2050" name="Picture 2" descr="Завершился вывод войск СССР из Афганистана - Детско-юношеский Центр">
            <a:extLst>
              <a:ext uri="{FF2B5EF4-FFF2-40B4-BE49-F238E27FC236}">
                <a16:creationId xmlns:a16="http://schemas.microsoft.com/office/drawing/2014/main" id="{F80382A2-00E2-4BD5-9E45-E33EEFDFE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24602" cy="68580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9628179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9F801D-0514-4532-8749-ABEB693572BD}"/>
              </a:ext>
            </a:extLst>
          </p:cNvPr>
          <p:cNvSpPr/>
          <p:nvPr/>
        </p:nvSpPr>
        <p:spPr>
          <a:xfrm>
            <a:off x="0" y="-106859"/>
            <a:ext cx="6949440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900" b="1" dirty="0">
                <a:solidFill>
                  <a:schemeClr val="bg1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Большую помощь в поддержке контрреволюции в Афганистане оказали Соединенные Штаты Америки. Именно они были инициаторами и организаторами многих международных протестов против Советского Союза.</a:t>
            </a:r>
          </a:p>
          <a:p>
            <a:pPr algn="just"/>
            <a:r>
              <a:rPr lang="ru-RU" sz="2900" b="1" dirty="0">
                <a:solidFill>
                  <a:schemeClr val="bg1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Еще в 1980 году была организована Исламская конференция, на которой 34 министра иностранных дел требовали немедленного вывода советских войск из Афганистана. С подачи США Генеральная Ассамблея ООН приняла резолюцию с протестом против советского вмешательства. Американский президент Д. Картер выступил за бойкот московской Олимпиады 1980 года.</a:t>
            </a:r>
            <a:endParaRPr lang="ru-RU" sz="2900" b="1" dirty="0">
              <a:solidFill>
                <a:schemeClr val="bg1"/>
              </a:solidFill>
              <a:latin typeface="Bahnschrift SemiCondensed" panose="020B0502040204020203" pitchFamily="34" charset="0"/>
              <a:cs typeface="Courier New" panose="02070309020205020404" pitchFamily="49" charset="0"/>
            </a:endParaRPr>
          </a:p>
        </p:txBody>
      </p:sp>
      <p:pic>
        <p:nvPicPr>
          <p:cNvPr id="3074" name="Picture 2" descr="Бесконечная война США увязли в Афганистане на 20 лет. Мы выбрали знаковые  снимки о самой длинной военной кампании в американской истории — Meduza">
            <a:extLst>
              <a:ext uri="{FF2B5EF4-FFF2-40B4-BE49-F238E27FC236}">
                <a16:creationId xmlns:a16="http://schemas.microsoft.com/office/drawing/2014/main" id="{A83AA432-E4B2-4064-A4BC-1EE776A29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0" y="-45720"/>
            <a:ext cx="5242560" cy="6903720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1563228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9F801D-0514-4532-8749-ABEB693572BD}"/>
              </a:ext>
            </a:extLst>
          </p:cNvPr>
          <p:cNvSpPr/>
          <p:nvPr/>
        </p:nvSpPr>
        <p:spPr>
          <a:xfrm>
            <a:off x="5105400" y="-79653"/>
            <a:ext cx="70866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>
                <a:latin typeface="Bahnschrift SemiCondensed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За все время боевых действий в Афганистане в ней приняло участие 525,5 тысяч солдат и офицеров Советской Армии, 95 тысяч военнослужащих и сотрудников пограничных войск КГБ и органов государственной безопасности, внутренних войск МВД и милиции. Прошли через боевые действия в Афганистане и около 21 тысячи гражданских служащих.</a:t>
            </a:r>
          </a:p>
          <a:p>
            <a:pPr algn="just"/>
            <a:r>
              <a:rPr lang="ru-RU" sz="3000" b="1" dirty="0">
                <a:latin typeface="Bahnschrift SemiCondensed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По официальным данным, война в Афганистане стоила советскому народу 15 052 погибших, 53 753 раненых, 417 пропавших без вести. Совсем молодые ребята гибли в далеких афганских горах, возвращались домой с тяжелейшими ранениями.</a:t>
            </a:r>
            <a:endParaRPr lang="ru-RU" sz="3000" b="1" dirty="0">
              <a:latin typeface="Bahnschrift SemiCondensed" panose="020B0502040204020203" pitchFamily="34" charset="0"/>
              <a:cs typeface="Courier New" panose="02070309020205020404" pitchFamily="49" charset="0"/>
            </a:endParaRPr>
          </a:p>
        </p:txBody>
      </p:sp>
      <p:pic>
        <p:nvPicPr>
          <p:cNvPr id="4098" name="Picture 2" descr="Афганская война (1979—1989) — Википедия">
            <a:extLst>
              <a:ext uri="{FF2B5EF4-FFF2-40B4-BE49-F238E27FC236}">
                <a16:creationId xmlns:a16="http://schemas.microsoft.com/office/drawing/2014/main" id="{0075253B-1B65-4A6B-BF41-EA396CA1F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68580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8484019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673</Words>
  <Application>Microsoft Office PowerPoint</Application>
  <PresentationFormat>Широкоэкранный</PresentationFormat>
  <Paragraphs>27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Bahnschrift Condensed</vt:lpstr>
      <vt:lpstr>Bahnschrift SemiCondensed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2025-04-25T12:35:08Z</dcterms:created>
  <dcterms:modified xsi:type="dcterms:W3CDTF">2026-01-26T09:52:50Z</dcterms:modified>
</cp:coreProperties>
</file>