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8" r:id="rId2"/>
    <p:sldId id="267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D3ED5-48D7-894B-BA42-6793AA9D40D9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3852B-6EDA-F846-A005-E2FCC2502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65AA6-0B0E-4849-B22D-E4F13B0EB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4D0E56-5990-AD44-ABBF-1351A2C87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BFFA17-6FF3-F140-8CBF-E44CE449A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24C0-5210-F74D-BD10-EC54992F266B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50F70A-65F9-EF46-A8D7-8463A44D7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4E92F4-964D-B64B-A5CF-0BF45E71F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9638-CC27-A84F-8BCC-355114CC5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904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39A89-4F35-D841-BCCB-22FB5C407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377BD6-8096-AA4D-94F7-8F4F2F0693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5CB488-ABFF-CA43-9B4C-6D6E53F35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24C0-5210-F74D-BD10-EC54992F266B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81336A-ED83-524D-97E8-10278498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E94DA-56F3-D34A-8952-138FD0FCF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9638-CC27-A84F-8BCC-355114CC5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621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8751256-F990-F24B-B891-D19EBA2985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128C40-A761-664B-9A89-0578E6DAC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44859B-22D0-754E-A990-279851CC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24C0-5210-F74D-BD10-EC54992F266B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16A00-F9E5-334D-9D35-72966ED44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3360C3-7ACC-3044-A81A-ADB097754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9638-CC27-A84F-8BCC-355114CC5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06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D22D0-A0F0-2042-BA34-F34352094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2007A4-4721-1E42-8489-70FDE405F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E0B225-2912-EF4B-8867-38C2A2F9B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24C0-5210-F74D-BD10-EC54992F266B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93720A-66CB-6A4D-92E2-6DB536D7A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88EDA4-6056-9549-A1C6-302E4D0D3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9638-CC27-A84F-8BCC-355114CC5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535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ED203-F91F-F74C-A4DF-1B599BC6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A5E3AB-42F1-BC49-ABD7-438DD8419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00982E-5220-4744-B418-19818ABA8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24C0-5210-F74D-BD10-EC54992F266B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4E4F0E-879B-9C46-B08D-6892D6040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1C561F-6484-AA40-9F81-281A83B70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9638-CC27-A84F-8BCC-355114CC5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272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FF202-6341-274C-B629-74FB4E3C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B41B11-2E64-CE4F-B4CE-CD76E8861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134F06-12B7-B741-B526-DDD8242D9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4CDDC8-A928-394C-93AE-50E06BB5E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24C0-5210-F74D-BD10-EC54992F266B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90B8CC-A347-B847-B868-13BF8071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F70013-0979-E14C-8987-0FF9B7782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9638-CC27-A84F-8BCC-355114CC5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516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5F7FD-7D23-E942-A641-0E252A7DD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922D4D-7716-CA45-B909-B59D6AF90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90AFD2-9DAB-7A44-84CB-68FB9FE9A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927DA6-D7EB-314C-93F6-63B3726F91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687DA2-7397-F64F-9F6C-14EC17E725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AF0DDA-3161-E744-8BD7-AA1D745AC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24C0-5210-F74D-BD10-EC54992F266B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9734C1-4D4D-2E4F-82B0-53ED700E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A568962-F622-284C-BD78-024060B0E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9638-CC27-A84F-8BCC-355114CC5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75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A0DDB-687F-3F46-BCE4-0A74B2938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AF7891-45FC-DD4B-8ADB-311D777C0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24C0-5210-F74D-BD10-EC54992F266B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AF06EB-5BE2-AE4D-9815-475290C0B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8EBD169-05A1-674F-B56F-C64ADF21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9638-CC27-A84F-8BCC-355114CC5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77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498AC30-EBC9-1049-AD2E-6E203803D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24C0-5210-F74D-BD10-EC54992F266B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19B6FC-B464-384C-BF91-4EAD90D14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484198-249A-194F-AAE3-C5D0FAB7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9638-CC27-A84F-8BCC-355114CC5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053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FD3BB-02E5-5743-ADBE-4AEF986B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626171-9EDF-6D44-B5B6-6BA48E6D2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A7AA0F-F376-F948-82DE-952520F13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44C10D-3072-2D44-B7DA-DC2BEF593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24C0-5210-F74D-BD10-EC54992F266B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E66C3C-4EB9-0746-A026-EC52CDF3D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E5D249-AC4E-8D47-B54B-EF823F777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9638-CC27-A84F-8BCC-355114CC5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426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BF6E3-EC51-8F48-A2B3-B3FAA41DA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38D0DB9-3521-7648-B089-FC5B22F269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164102-9602-084D-8B1F-B3D52E21F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937DE5-61AE-DB4C-A13B-AF19554FD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24C0-5210-F74D-BD10-EC54992F266B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BE74D3-44DA-524E-A14F-410E39CB3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92B2AB-9D50-8046-8CBA-5B4B9009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9638-CC27-A84F-8BCC-355114CC5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402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F5F7FC"/>
            </a:gs>
            <a:gs pos="19008">
              <a:srgbClr val="F4F6FB"/>
            </a:gs>
            <a:gs pos="36000">
              <a:schemeClr val="accent1">
                <a:alpha val="69000"/>
                <a:lumMod val="7000"/>
                <a:lumOff val="93000"/>
              </a:schemeClr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4F6928-B9C7-A640-9992-83ED497D9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AEF7A2-AE3C-C040-99DC-B3085092D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48EE5D-CAC4-EB4C-9950-ECB044D14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524C0-5210-F74D-BD10-EC54992F266B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57B830-667F-8543-A327-B9670555A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766CA9-002D-894B-BB61-F3C6EB564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B9638-CC27-A84F-8BCC-355114CC5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66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www.calend.ru/day/12-26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8D23D-A899-F543-A3D7-4EA1294C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52538" cy="6858000"/>
          </a:xfrm>
          <a:blipFill>
            <a:blip r:embed="rId2">
              <a:alphaModFix amt="79000"/>
            </a:blip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u="sng" dirty="0">
                <a:solidFill>
                  <a:srgbClr val="C00000"/>
                </a:solidFill>
                <a:highlight>
                  <a:srgbClr val="C0C0C0"/>
                </a:highlight>
              </a:rPr>
            </a:br>
            <a:br>
              <a:rPr lang="ru-RU" b="1" u="sng" dirty="0">
                <a:highlight>
                  <a:srgbClr val="C0C0C0"/>
                </a:highlight>
              </a:rPr>
            </a:br>
            <a:br>
              <a:rPr lang="ru-RU" b="1" u="sng" dirty="0"/>
            </a:br>
            <a:br>
              <a:rPr lang="ru-RU" b="1" u="sng" dirty="0"/>
            </a:br>
            <a:endParaRPr lang="ru-RU" b="1" u="sng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497980-AEF2-A072-6A1A-F83B5A560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02" y="69103"/>
            <a:ext cx="1647731" cy="1153115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9BA53326-4111-21D4-10C3-DD0F83972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002" y="195378"/>
            <a:ext cx="78676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образовательное учреждение дополнительного образования Республики Крым «Региональный центр по подготовке к военной службе и военно-патриотическому воспитанию»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63C575D-6C58-429E-927C-9123B653011B}"/>
              </a:ext>
            </a:extLst>
          </p:cNvPr>
          <p:cNvSpPr txBox="1">
            <a:spLocks/>
          </p:cNvSpPr>
          <p:nvPr/>
        </p:nvSpPr>
        <p:spPr>
          <a:xfrm>
            <a:off x="36372" y="1421712"/>
            <a:ext cx="114797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u="sng" dirty="0" err="1"/>
              <a:t>Керченско</a:t>
            </a:r>
            <a:r>
              <a:rPr lang="ru-RU" b="1" u="sng" dirty="0"/>
              <a:t>- Феодосийская десантная операция 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13221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1427CC7-6E03-EC49-9A03-6B48B4B1A063}"/>
              </a:ext>
            </a:extLst>
          </p:cNvPr>
          <p:cNvSpPr/>
          <p:nvPr/>
        </p:nvSpPr>
        <p:spPr>
          <a:xfrm>
            <a:off x="654122" y="199783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t"/>
            <a:r>
              <a:rPr lang="ru-RU" sz="3600" b="1" i="0" dirty="0">
                <a:effectLst/>
                <a:latin typeface="Roboto"/>
              </a:rPr>
              <a:t>В честь погибших участников Керченского десанта в Феодосии установлен памятник.</a:t>
            </a:r>
            <a:endParaRPr lang="ru-RU" sz="3600" b="1" i="0" dirty="0">
              <a:effectLst/>
              <a:latin typeface="Ubuntu"/>
            </a:endParaRP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458396-3417-4A47-A7E0-FA7154A4C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798" y="105310"/>
            <a:ext cx="5034336" cy="664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44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0884773-CE50-1346-B3F6-02D7F031C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554219"/>
            <a:ext cx="6761205" cy="45829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000" dirty="0"/>
              <a:t>	</a:t>
            </a:r>
            <a:r>
              <a:rPr lang="ru-RU" sz="4000" b="1" dirty="0"/>
              <a:t>Признанием героических заслуг защитников Феодосии стало присвоение ей почетного звания Российской Федерации «Город воинской славы» 6 апреля 2015 года.</a:t>
            </a:r>
          </a:p>
          <a:p>
            <a:pPr marL="0" indent="0" algn="ctr">
              <a:buNone/>
            </a:pP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C12B89-3C3C-C04D-92DF-25C74A6F7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109" y="276004"/>
            <a:ext cx="4672371" cy="29120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A25F69-CDE3-B14E-A5F9-4A5AC5D81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109" y="3551859"/>
            <a:ext cx="4672371" cy="301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59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58C53-FC6C-4A4E-B6EE-80F116BC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03" y="75414"/>
            <a:ext cx="11479794" cy="1325563"/>
          </a:xfrm>
        </p:spPr>
        <p:txBody>
          <a:bodyPr/>
          <a:lstStyle/>
          <a:p>
            <a:pPr algn="ctr"/>
            <a:r>
              <a:rPr lang="ru-RU" b="1" u="sng" dirty="0"/>
              <a:t>Керченско- Феодосийская десантная операция </a:t>
            </a:r>
            <a:endParaRPr lang="ru-RU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79D954-BB7C-5440-8BDF-559D6591A8D2}"/>
              </a:ext>
            </a:extLst>
          </p:cNvPr>
          <p:cNvSpPr/>
          <p:nvPr/>
        </p:nvSpPr>
        <p:spPr>
          <a:xfrm>
            <a:off x="648465" y="1478620"/>
            <a:ext cx="55131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/>
              <a:t>– крупная операция советских войск в годы Великой Отечественной войны, проходившая на Керченском полуострове в период с 26</a:t>
            </a:r>
            <a:r>
              <a:rPr lang="ru-RU" sz="3600" b="1" dirty="0">
                <a:hlinkClick r:id="rId2"/>
              </a:rPr>
              <a:t> </a:t>
            </a:r>
            <a:r>
              <a:rPr lang="ru-RU" sz="3600" b="1" dirty="0"/>
              <a:t>декабря 1941 года по 2 января </a:t>
            </a:r>
            <a:r>
              <a:rPr lang="ru-RU" sz="3600" b="1"/>
              <a:t>1942 года</a:t>
            </a:r>
            <a:r>
              <a:rPr lang="ru-RU" sz="3600" b="1" dirty="0">
                <a:highlight>
                  <a:srgbClr val="C0C0C0"/>
                </a:highlight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EE47AA-F340-1C44-B097-9D85D3278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535" y="1646308"/>
            <a:ext cx="5372362" cy="410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69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BEDC56-CB2D-724F-A9A6-FBC9CFB0E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10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B99646B-3D3D-954C-9493-8CE8BA4B1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04" y="713194"/>
            <a:ext cx="10347192" cy="543161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	</a:t>
            </a:r>
            <a:r>
              <a:rPr lang="ru-RU" sz="3600" b="1" dirty="0"/>
              <a:t>В результате проведенной осенью 1941 года немецкими войсками операции по захвату Крымского полуострова, уже к 16 ноября он весь, за исключением Севастополя, был оккупирован захватчиками. Фашистские войска вплотную приблизились к Севастополю и практически вся территория, на которой держала оборону Красная Армия, оказалась под артиллерийским огнем противника. В связи с этим советским командованием решено было провести контрнаступление, подключив Закавказский и Черноморский флот. Целью данной операции было овладение Керченским полуостровом и создание условий для освобождения Крыма.</a:t>
            </a:r>
          </a:p>
        </p:txBody>
      </p:sp>
    </p:spTree>
    <p:extLst>
      <p:ext uri="{BB962C8B-B14F-4D97-AF65-F5344CB8AC3E}">
        <p14:creationId xmlns:p14="http://schemas.microsoft.com/office/powerpoint/2010/main" val="730487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4B375A1-F1B1-B845-B1AF-EA57DC9DA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49" y="654909"/>
            <a:ext cx="5751951" cy="5721178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dirty="0"/>
              <a:t>	</a:t>
            </a:r>
            <a:r>
              <a:rPr lang="ru-RU" sz="5800" b="1" dirty="0"/>
              <a:t>Операция под названием </a:t>
            </a:r>
            <a:r>
              <a:rPr lang="ru-RU" sz="5800" b="1" dirty="0" err="1"/>
              <a:t>Керченско</a:t>
            </a:r>
            <a:r>
              <a:rPr lang="ru-RU" sz="5800" b="1" dirty="0"/>
              <a:t>-Феодосийская вошла в историю как одна из наиболее масштабных десантных операций, проводимых в ходе Второй мировой войны. Советская историография называет ее также крупнейшей десантной операцией советского флота. Для ее проведения была выделена внушительная часть сил Черноморского флота и Азовской флотилии, 51-я, 44-я и 47-я армии и танковые роты. Соотношение сил и средств к началу операции было на стороне Красной Армии, к тому же в Черном море господствовал Черноморский флот.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B5ED6C-48E6-684A-BF1A-F6B5E06B4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661" y="1202754"/>
            <a:ext cx="5612868" cy="417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11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7836ACC-5EB6-E344-86D9-77BAC9D21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346" y="631047"/>
            <a:ext cx="6289589" cy="539819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dirty="0"/>
              <a:t>	</a:t>
            </a:r>
            <a:r>
              <a:rPr lang="ru-RU" sz="11200" b="1" dirty="0"/>
              <a:t>Десантная операция началась 26 декабря в сложных штормовых условиях. К 30 декабря на Керченский полуостров было высажено уже более 17 тысяч человек и около трёх сотен единиц вооружения. В ходе кровопролитных боев Феодосия была освобождена, но противнику удалось скрытно покинуть Керчь. И сюда немцы стали перебрасывать свои подразделения, в связи с усложнившейся обстановкой, 2 января советские войска перешли к обороне.</a:t>
            </a:r>
            <a:br>
              <a:rPr lang="ru-RU" sz="11200" dirty="0"/>
            </a:br>
            <a:endParaRPr lang="ru-RU" sz="11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AB8270-C741-B24F-BCAB-85DFA3829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432" y="860079"/>
            <a:ext cx="5277709" cy="51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27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CC7F1B6-764E-5B44-AC68-4AE3ADB4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556" y="837560"/>
            <a:ext cx="10370244" cy="533940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600" dirty="0"/>
              <a:t>	</a:t>
            </a:r>
            <a:r>
              <a:rPr lang="ru-RU" sz="3600" b="1" dirty="0"/>
              <a:t>Планам советского командования – окружить и ликвидировать группировку противника на Керченском полуострове – не удалось сбыться. 	Немецкие части закрепились на </a:t>
            </a:r>
            <a:r>
              <a:rPr lang="ru-RU" sz="3600" b="1" dirty="0" err="1"/>
              <a:t>акмонайском</a:t>
            </a:r>
            <a:r>
              <a:rPr lang="ru-RU" sz="3600" b="1" dirty="0"/>
              <a:t> оборонительном рубеже и преградили советским войскам путь в центральную часть Крыма. </a:t>
            </a:r>
          </a:p>
          <a:p>
            <a:pPr marL="0" indent="0" algn="just">
              <a:buNone/>
            </a:pPr>
            <a:r>
              <a:rPr lang="ru-RU" sz="3600" b="1" dirty="0"/>
              <a:t>	В начале апреля 1942 года перед немецким войсками была поставлена задача – очистить от противника Керченский полуостров и овладеть Севастополем. </a:t>
            </a:r>
          </a:p>
        </p:txBody>
      </p:sp>
    </p:spTree>
    <p:extLst>
      <p:ext uri="{BB962C8B-B14F-4D97-AF65-F5344CB8AC3E}">
        <p14:creationId xmlns:p14="http://schemas.microsoft.com/office/powerpoint/2010/main" val="1145902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1E1173-3011-4E4E-8580-9774C05525F4}"/>
              </a:ext>
            </a:extLst>
          </p:cNvPr>
          <p:cNvSpPr/>
          <p:nvPr/>
        </p:nvSpPr>
        <p:spPr>
          <a:xfrm>
            <a:off x="714613" y="1283233"/>
            <a:ext cx="104426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0" i="0" dirty="0">
                <a:solidFill>
                  <a:srgbClr val="494D4E"/>
                </a:solidFill>
                <a:effectLst/>
                <a:latin typeface="Roboto"/>
              </a:rPr>
              <a:t>	</a:t>
            </a:r>
            <a:r>
              <a:rPr lang="ru-RU" sz="3200" b="1" i="0" dirty="0">
                <a:effectLst/>
                <a:latin typeface="Roboto"/>
              </a:rPr>
              <a:t>Наступление немецко-фашистских войск началось 8 мая, после артиллерийской подготовки, и при поддержке десанта с моря. Советские войска, понеся большие потери, были вынуждены отступить.</a:t>
            </a:r>
          </a:p>
          <a:p>
            <a:pPr algn="just"/>
            <a:r>
              <a:rPr lang="ru-RU" sz="3200" b="1" i="0" dirty="0">
                <a:effectLst/>
                <a:latin typeface="Roboto"/>
              </a:rPr>
              <a:t> </a:t>
            </a:r>
          </a:p>
          <a:p>
            <a:pPr algn="just"/>
            <a:r>
              <a:rPr lang="ru-RU" sz="3200" b="1" i="0" dirty="0">
                <a:effectLst/>
                <a:latin typeface="Roboto"/>
              </a:rPr>
              <a:t>	В ночь на 14 мая маршал С.М. Будённый разрешил эвакуацию с Керченского полуострова, которая продолжалась до 20 мая.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517300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4F7EF7-7162-5C4F-9361-6155B2A92DD1}"/>
              </a:ext>
            </a:extLst>
          </p:cNvPr>
          <p:cNvSpPr/>
          <p:nvPr/>
        </p:nvSpPr>
        <p:spPr>
          <a:xfrm>
            <a:off x="1098816" y="920621"/>
            <a:ext cx="1035039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494D4E"/>
                </a:solidFill>
                <a:effectLst/>
                <a:latin typeface="Roboto"/>
              </a:rPr>
              <a:t>	</a:t>
            </a:r>
            <a:r>
              <a:rPr lang="ru-RU" sz="3200" b="1" dirty="0">
                <a:effectLst/>
                <a:latin typeface="Roboto"/>
              </a:rPr>
              <a:t>Несмотря на первоначальный успех операции, закончилась она крупной неудачей. </a:t>
            </a:r>
          </a:p>
          <a:p>
            <a:pPr algn="just"/>
            <a:r>
              <a:rPr lang="ru-RU" sz="3200" b="1" dirty="0">
                <a:effectLst/>
                <a:latin typeface="Roboto"/>
              </a:rPr>
              <a:t>	Все три советские армии были разбиты противником, общие потери составили более 300 тысяч человек, а также 1100 орудий и 250 танков. Потери немцев составили всего 10 тысяч человек. 	Операция сыграла важную роль в обороне Крыма и Кавказа, она тяжело отразилась на судьбе осажденного Севастополя и облегчила фашистской Германии наступление на Кавказ.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5359267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519</Words>
  <Application>Microsoft Office PowerPoint</Application>
  <PresentationFormat>Широкоэкранный</PresentationFormat>
  <Paragraphs>18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Roboto</vt:lpstr>
      <vt:lpstr>Times New Roman</vt:lpstr>
      <vt:lpstr>Ubuntu</vt:lpstr>
      <vt:lpstr>Тема Office</vt:lpstr>
      <vt:lpstr>        </vt:lpstr>
      <vt:lpstr>Керченско- Феодосийская десантная операция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 Мохова</dc:creator>
  <cp:lastModifiedBy>Лященко</cp:lastModifiedBy>
  <cp:revision>12</cp:revision>
  <dcterms:created xsi:type="dcterms:W3CDTF">2020-05-19T14:32:11Z</dcterms:created>
  <dcterms:modified xsi:type="dcterms:W3CDTF">2025-12-08T08:04:13Z</dcterms:modified>
</cp:coreProperties>
</file>