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1412A-669B-494A-B112-981BE6CD77FE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A5452-DE5A-4202-A915-9BB9F727F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A5452-DE5A-4202-A915-9BB9F727F9A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799457"/>
            <a:ext cx="9001156" cy="857256"/>
          </a:xfrm>
        </p:spPr>
        <p:txBody>
          <a:bodyPr>
            <a:norm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Дню взятия турецкой крепости Измаил русскими войсками под командованием А. В. Суворова (1790 год)</a:t>
            </a:r>
          </a:p>
        </p:txBody>
      </p:sp>
      <p:pic>
        <p:nvPicPr>
          <p:cNvPr id="6145" name="Picture 1" descr="C:\Users\bibl5\Desktop\1293168659_27869_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227414"/>
            <a:ext cx="4957444" cy="2920385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406988" y="565088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Государственное бюджетное образовательное учреждение дополнительного       образования Республики Крым «Региональный центр по подготовке к военной службе и военно-патриотическому воспитанию»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B837C3-8EE2-C2B9-50C4-64B89DD2A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5446"/>
            <a:ext cx="1618204" cy="12760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000636"/>
            <a:ext cx="8786842" cy="1643074"/>
          </a:xfrm>
        </p:spPr>
        <p:txBody>
          <a:bodyPr>
            <a:normAutofit/>
          </a:bodyPr>
          <a:lstStyle/>
          <a:p>
            <a:pPr indent="342900" algn="just"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При свете дня бой шел уже внутри крепости. Около полудня колонна де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Ласси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первой достигла ее центра. Для поддержки пехоты использовались полевые пушки, картечью очищавшие улицы от турок. К часу дня победа была фактически одержана, однако в отдельных местах схватки продолжались. В отчаянной попытке отбить крепость погиб брат крымского хана Каплан-гирей.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Айдозли-Мехмет-паша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с тысячей янычар два часа удерживал каменный постоялый двор, пока почти всего его люди (и он сам) не были перебиты гренадерами. К 16 часам сопротивление полностью прекратилось.</a:t>
            </a:r>
          </a:p>
        </p:txBody>
      </p:sp>
      <p:pic>
        <p:nvPicPr>
          <p:cNvPr id="3074" name="Picture 2" descr="C:\Users\bibl5\Desktop\5fd05ae4ae5ac93bc4089cc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4290"/>
            <a:ext cx="7992888" cy="414340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323528" y="4357694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«Действия русской артиллерии во время штурма крепости Измаил в 1790 году». Художник Ф. И. </a:t>
            </a:r>
            <a:r>
              <a:rPr lang="ru-RU" sz="1200" b="1" dirty="0" err="1">
                <a:latin typeface="Arial" pitchFamily="34" charset="0"/>
                <a:cs typeface="Arial" pitchFamily="34" charset="0"/>
              </a:rPr>
              <a:t>Усыпенко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93978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Итоги штурма и значение победы под Измаилом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8940" y="3990346"/>
            <a:ext cx="8643998" cy="2071702"/>
          </a:xfrm>
        </p:spPr>
        <p:txBody>
          <a:bodyPr>
            <a:noAutofit/>
          </a:bodyPr>
          <a:lstStyle/>
          <a:p>
            <a:pPr indent="342900" algn="just"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Турецкий гарнизон потерял убитыми 26 тысяч человек, девять тысяч были пленены, но в течение суток до двух тысяч из них умерли от ран. Победителям достались около 400 знамен и бунчуков, 265 орудий, остатки речной флотилии — 42 судна, множество богатой добычи.</a:t>
            </a:r>
          </a:p>
          <a:p>
            <a:pPr indent="342900" algn="just"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Потери русских войск убитыми и ранеными поначалу были оценены в четыре с половиной тысячи человек. По другим данным, только погибших оказалось четыре тысячи, и еще шесть тысяч получили ранения.</a:t>
            </a:r>
          </a:p>
          <a:p>
            <a:pPr indent="342900" algn="just"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Русская победа имела большое значение для дальнейшего хода войны, которая в 1792 году завершилась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Ясским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миром, закрепившим за Россией Крым и северное Причерноморье от Кубани до Днестра.</a:t>
            </a:r>
          </a:p>
        </p:txBody>
      </p:sp>
      <p:pic>
        <p:nvPicPr>
          <p:cNvPr id="4099" name="Picture 3" descr="C:\Users\bibl5\Desktop\39c84e72e6c89c0e41b804ffe636f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4195511" cy="278608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285720" y="3714752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Взятие Измаила русскими войсками 24 декабря 1790 года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10939" y="1357298"/>
            <a:ext cx="46330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latin typeface="Arial" pitchFamily="34" charset="0"/>
                <a:cs typeface="Arial" pitchFamily="34" charset="0"/>
              </a:rPr>
              <a:t>«Крепость </a:t>
            </a:r>
            <a:r>
              <a:rPr lang="ru-RU" sz="1400" b="1" i="1" dirty="0" err="1">
                <a:latin typeface="Arial" pitchFamily="34" charset="0"/>
                <a:cs typeface="Arial" pitchFamily="34" charset="0"/>
              </a:rPr>
              <a:t>Измаильская</a:t>
            </a:r>
            <a:r>
              <a:rPr lang="ru-RU" sz="1400" b="1" i="1" dirty="0">
                <a:latin typeface="Arial" pitchFamily="34" charset="0"/>
                <a:cs typeface="Arial" pitchFamily="34" charset="0"/>
              </a:rPr>
              <a:t>, столь укреплённая, столь обширная и которая казалась неприятелю непобедимою, взята страшным для него оружием российских штыков; упорство неприятеля, полагавшего надменно надежду свою на число войск, низринуто».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7818" y="2857496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latin typeface="Arial" pitchFamily="34" charset="0"/>
                <a:cs typeface="Arial" pitchFamily="34" charset="0"/>
              </a:rPr>
              <a:t>А. В. Суворов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072026"/>
            <a:ext cx="8501122" cy="1500246"/>
          </a:xfrm>
        </p:spPr>
        <p:txBody>
          <a:bodyPr>
            <a:normAutofit/>
          </a:bodyPr>
          <a:lstStyle/>
          <a:p>
            <a:pPr indent="342900" algn="just">
              <a:buNone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В современной России дата взятия Измаила русской армией считается </a:t>
            </a:r>
            <a:r>
              <a:rPr lang="ru-RU" sz="1500" b="1" i="1" dirty="0">
                <a:latin typeface="Arial" pitchFamily="34" charset="0"/>
                <a:cs typeface="Arial" pitchFamily="34" charset="0"/>
              </a:rPr>
              <a:t>Днем воинской славы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, официально установленным соответствующим Федеральным законом 13 марта 1995 года. По старому юлианскому календарю это произошло 11 декабря. Но так как разница между юлианским и григорианским календарями составляла в XVIII веке 11 дней, а в 20-м – 13 дней, то и дата штурма по новому стилю к прошлому столетию сдвинулась с 22 на 24 декабря.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57356" y="4786322"/>
            <a:ext cx="61436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Памятник А. В. Суворову в г. Измаил работы скульптора Б. В. </a:t>
            </a:r>
            <a:r>
              <a:rPr lang="ru-RU" sz="1000" b="1" dirty="0" err="1">
                <a:latin typeface="Arial" pitchFamily="34" charset="0"/>
                <a:cs typeface="Arial" pitchFamily="34" charset="0"/>
              </a:rPr>
              <a:t>Эдуардса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bibl5\Desktop\800px-Памятник_російському_полководцю_О.В._Суворову-678x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258858"/>
            <a:ext cx="7929618" cy="4456025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25B7138-CAA3-C710-A0AD-4E88F2E71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92904"/>
            <a:ext cx="8229600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01212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4929198"/>
            <a:ext cx="8572560" cy="1785950"/>
          </a:xfrm>
        </p:spPr>
        <p:txBody>
          <a:bodyPr>
            <a:noAutofit/>
          </a:bodyPr>
          <a:lstStyle/>
          <a:p>
            <a:pPr lvl="0" indent="342900" algn="just">
              <a:spcBef>
                <a:spcPts val="0"/>
              </a:spcBef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        </a:t>
            </a:r>
            <a:endParaRPr lang="ru-RU" sz="1400" dirty="0"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285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Русско-турецкая война 1787–1791 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годов</a:t>
            </a:r>
          </a:p>
        </p:txBody>
      </p:sp>
      <p:pic>
        <p:nvPicPr>
          <p:cNvPr id="1026" name="Picture 2" descr="C:\Users\bibl5\Desktop\3569a649-9890-4a2b-a30f-116dad4b9b45_800x600.jpg"/>
          <p:cNvPicPr>
            <a:picLocks noChangeAspect="1" noChangeArrowheads="1"/>
          </p:cNvPicPr>
          <p:nvPr/>
        </p:nvPicPr>
        <p:blipFill>
          <a:blip r:embed="rId2" cstate="print"/>
          <a:srcRect t="11201"/>
          <a:stretch>
            <a:fillRect/>
          </a:stretch>
        </p:blipFill>
        <p:spPr bwMode="auto">
          <a:xfrm>
            <a:off x="4932040" y="980727"/>
            <a:ext cx="2930098" cy="3431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76056" y="4437112"/>
            <a:ext cx="35719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Портрет Екатерины 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II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работы Д .Г. Левицкого (1787 г.)</a:t>
            </a:r>
          </a:p>
        </p:txBody>
      </p:sp>
      <p:pic>
        <p:nvPicPr>
          <p:cNvPr id="1027" name="Picture 3" descr="C:\Users\bibl5\Desktop\220px-Grigorij_Potiomkin.jpeg"/>
          <p:cNvPicPr>
            <a:picLocks noChangeAspect="1" noChangeArrowheads="1"/>
          </p:cNvPicPr>
          <p:nvPr/>
        </p:nvPicPr>
        <p:blipFill>
          <a:blip r:embed="rId3" cstate="print"/>
          <a:srcRect t="8880"/>
          <a:stretch>
            <a:fillRect/>
          </a:stretch>
        </p:blipFill>
        <p:spPr bwMode="auto">
          <a:xfrm>
            <a:off x="683568" y="980728"/>
            <a:ext cx="3004748" cy="3472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51520" y="4437112"/>
            <a:ext cx="4143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latin typeface="Arial" pitchFamily="34" charset="0"/>
                <a:cs typeface="Arial" pitchFamily="34" charset="0"/>
              </a:rPr>
              <a:t>Портрет светлейшего князя Г. А. Потёмкина-Таврического работы И. Б. </a:t>
            </a:r>
            <a:r>
              <a:rPr lang="ru-RU" sz="1000" b="1" dirty="0" err="1">
                <a:latin typeface="Arial" pitchFamily="34" charset="0"/>
                <a:cs typeface="Arial" pitchFamily="34" charset="0"/>
              </a:rPr>
              <a:t>Лампи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Старшего (ок.1790 года)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5013176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400" dirty="0">
                <a:latin typeface="Arial" pitchFamily="34" charset="0"/>
                <a:cs typeface="Arial" pitchFamily="34" charset="0"/>
              </a:rPr>
              <a:t>Победа в русско-турецкой войне 1768-1774 гг. обеспечила России выход к Черному морю. Но по условиям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Кючук-Кайнарджийского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договора сильная крепость Измаил, расположенная в устье Дуная, оставалась за Турцией. В 1787 г. Турция, поддерживаемая Англией и Францией, потребовала от России пересмотра договора: возврат Крыма и Кавказа, признание недействительными последующих соглашений. Получив отказ, она начала военные действия. Турция планировала захватить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Кинбурн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и Херсон, высадить крупный десант в Крыму и разгромить Севастополь.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581128"/>
            <a:ext cx="8858312" cy="2500330"/>
          </a:xfrm>
        </p:spPr>
        <p:txBody>
          <a:bodyPr>
            <a:normAutofit/>
          </a:bodyPr>
          <a:lstStyle/>
          <a:p>
            <a:pPr indent="342900" algn="just"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Для обеспечения своих планов Турция подготовила 200-тысячную армию и сильный флот из 19 линейных кораблей, 16 фрегатов, 5 бомбардирских корветов и большого количества кораблей и судов обеспечения. Россия развернула две армии: Екатеринославскую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генерал-фельдмаршала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Григория Потемкина (82 тыс. человек) и Украинскую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генерал-фельдмаршала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Петра Румянцева (37 тыс. человек). Выделенные из состава Екатеринославской армии два сильных военных корпуса находились на Кубани и в Крыму. Русский Черноморский флот базировался в двух пунктах: главные силы - в Севастополе (23 боевых корабля с 864 орудиями) под командованием адмирала М.И. Войновича, здесь служил будущий великий флотоводец Федор Ушаков, и гребная флотилия в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Днепровско-Бугском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лимане (20 малотоннажных кораблей и судов, частично еще не вооруженных). </a:t>
            </a:r>
          </a:p>
          <a:p>
            <a:pPr indent="342900" algn="just"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lv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400" dirty="0"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pic>
        <p:nvPicPr>
          <p:cNvPr id="2050" name="Picture 2" descr="C:\Users\bibl5\Desktop\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6632"/>
            <a:ext cx="8318760" cy="4464496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3219" y="4221088"/>
            <a:ext cx="8643998" cy="2304256"/>
          </a:xfrm>
        </p:spPr>
        <p:txBody>
          <a:bodyPr>
            <a:normAutofit/>
          </a:bodyPr>
          <a:lstStyle/>
          <a:p>
            <a:pPr indent="34290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стороне России выступила крупная европейская страна - Австрия, которая стремилась расширить свои владения за счет Балканских государств, находившихся под властью Турции. План действий союзников (России и Австрии) носил наступательный характер. Он состоял в том, чтобы вторгнуться в пределы Турции с двух сторон: австрийская армия должна была начать наступление с запада и овладеть Хотином; Екатеринославской армии предстояло развернуть военные действия на побережье Черного моря, овладеть Очаковом, затем перейти Днепр, очистить от турок район между Днестром и Прутом, для чего взять Бендеры. Российский флот должен был активными действиями на Черном море сковать флот противника и воспрепятствовать проведению Турцией десантных операций.</a:t>
            </a:r>
          </a:p>
          <a:p>
            <a:pPr indent="342900" algn="just">
              <a:buNone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bibl5\Desktop\450px-January_Suchodolski_-_Ochakiv_sie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41"/>
            <a:ext cx="7992888" cy="3881465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1604119" y="3849002"/>
            <a:ext cx="6168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Штурм крепости Очаков русскими войсками 17 декабря 1788 года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60" y="4870400"/>
            <a:ext cx="8858280" cy="1285884"/>
          </a:xfrm>
        </p:spPr>
        <p:txBody>
          <a:bodyPr>
            <a:noAutofit/>
          </a:bodyPr>
          <a:lstStyle/>
          <a:p>
            <a:pPr indent="34290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Военные действия развивались для России успешно. Взятие Очакова, победы Александра Суворова при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Фокшанах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Рымнике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создали предпосылки для завершения войны и подписания выгодного для России мира. Турция не располагала в это время силами для серьезного сопротивления армиям союзников. Однако политики не смогли использовать благоприятный момент. Турции удалось собрать новые войска, получить помощь от западных стран, и война затянулась.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7290" y="22145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098" name="Picture 2" descr="C:\Users\bibl5\Desktop\Rymnik_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8435"/>
            <a:ext cx="6046761" cy="442915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1542021" y="4510107"/>
            <a:ext cx="5550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Сражение у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Рымника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 сентября 1789 года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ibl5\Desktop\Иоганн-Баптист-Лампи-Старший.-Портрет-Дона-Осипа-Михайловича-де-Рибаса-xолст-масло-Государственный-Эрмитаж-Санкт-Петербург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6772" y="928670"/>
            <a:ext cx="3920020" cy="485778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85720" y="857232"/>
            <a:ext cx="4572032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45720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кампании 1790 г. русское командование планировало взять турецкие крепости на левом берегу Дуная, а затем перенести военные действия за Дунай. Крепость Измаил считалась неприступной. Перед войной она была перестроена под руководством французских и немецких инженеров, значительно усиливших ее укрепления. </a:t>
            </a: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Русская армия численностью 31 тыс. человек (в том числе 28,5 тыс. человек пехоты и 2,5 тыс. человек конницы) при 500 орудиях осадила Измаил с суши. Речная флотилия под командованием генерала Осипа де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Рибаса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уничтожив почти всю турецкую речную флотилию, заблокировала крепость со стороны Дуная.</a:t>
            </a: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Два штурма Измаила окончились неудачей и войска перешли к планомерной осаде и артиллерийским обстрелам крепости. С началом осенней непогоды в армии, располагавшейся на открытой местности, начались массовые заболевания. Разуверившись в возможности взять Измаил штурмом, руководившие осадой генералы приняли решение отвести войска на зимние </a:t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>квартиры.</a:t>
            </a: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876" y="6072206"/>
            <a:ext cx="42148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Портрет О. М. де </a:t>
            </a:r>
            <a:r>
              <a:rPr lang="ru-RU" sz="1000" b="1" dirty="0" err="1">
                <a:latin typeface="Arial" pitchFamily="34" charset="0"/>
                <a:cs typeface="Arial" pitchFamily="34" charset="0"/>
              </a:rPr>
              <a:t>Рибаса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работы И. Б. </a:t>
            </a:r>
            <a:r>
              <a:rPr lang="ru-RU" sz="1000" b="1" dirty="0" err="1">
                <a:latin typeface="Arial" pitchFamily="34" charset="0"/>
                <a:cs typeface="Arial" pitchFamily="34" charset="0"/>
              </a:rPr>
              <a:t>Лампи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Старшего (1796)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282" y="214290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Борьба за крепость Измаил (1790 год)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975" y="3789040"/>
            <a:ext cx="86040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Командование войсками под Измаилом было поручено А.  В.  Суворову. Прибыв к Измаилу, он прекратил отвод войск из-под крепости. Оценив обстановку, принял решение немедленно готовить штурм. Подготовка к штурму была проведена за девять дней. Суворов стремился максимально использовать фактор внезапности, для чего подготовку к наступлению проводил скрытно. Особое внимание обращалось на подготовку войск к штурмовым действиям. У села Броска были сооружены валы и стены, подобные </a:t>
            </a:r>
            <a:r>
              <a:rPr lang="ru-RU" dirty="0" err="1"/>
              <a:t>измаильским</a:t>
            </a:r>
            <a:r>
              <a:rPr lang="ru-RU" dirty="0"/>
              <a:t>. Шесть дней и ночей солдаты отрабатывали на них способы преодоления рвов, валов и крепостных стен. Суворов нашел время разработать для офицеров и солдат специальные наставления, в которых содержались правила ведения боя при штурме крепости.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86380" y="1071546"/>
            <a:ext cx="3429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«</a:t>
            </a:r>
            <a:r>
              <a:rPr lang="ru-RU" sz="1400" b="1" i="1" dirty="0">
                <a:latin typeface="Arial" pitchFamily="34" charset="0"/>
                <a:cs typeface="Arial" pitchFamily="34" charset="0"/>
              </a:rPr>
              <a:t>Дважды стояли русские перед Измаилом и дважды отступали от него; теперь, в третий раз, им ничего более не остается, как взять крепость или умереть...».</a:t>
            </a:r>
          </a:p>
          <a:p>
            <a:pPr algn="r"/>
            <a:r>
              <a:rPr lang="ru-RU" sz="1400" b="1" dirty="0">
                <a:latin typeface="Arial" pitchFamily="34" charset="0"/>
                <a:cs typeface="Arial" pitchFamily="34" charset="0"/>
              </a:rPr>
              <a:t>А. В. Суворов</a:t>
            </a:r>
          </a:p>
        </p:txBody>
      </p:sp>
      <p:pic>
        <p:nvPicPr>
          <p:cNvPr id="19458" name="Picture 2" descr="C:\Users\bibl5\Desktop\47824_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571768" cy="331841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467544" y="3341797"/>
            <a:ext cx="371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Портрет А. В. Суворова работы Дж. </a:t>
            </a:r>
            <a:r>
              <a:rPr lang="ru-RU" sz="1000" b="1" dirty="0" err="1">
                <a:latin typeface="Arial" pitchFamily="34" charset="0"/>
                <a:cs typeface="Arial" pitchFamily="34" charset="0"/>
              </a:rPr>
              <a:t>Лоу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(1830)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Штурм и взятие Измаила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500570"/>
            <a:ext cx="8786874" cy="2114576"/>
          </a:xfrm>
        </p:spPr>
        <p:txBody>
          <a:bodyPr>
            <a:normAutofit/>
          </a:bodyPr>
          <a:lstStyle/>
          <a:p>
            <a:pPr indent="342900" algn="just"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А. В. Суворов направил коменданту Измаила письмо командующего Южной Армией светлейшего князя Г. А. Потёмкина с ультиматумом о сдаче крепости. Добровольно сдавшимся гарантировалась жизнь, сохранение имущества и возможность покинуть город, переправившись через Дунай. Турки капитулировать отказались.</a:t>
            </a:r>
          </a:p>
          <a:p>
            <a:pPr indent="342900" algn="just">
              <a:buNone/>
            </a:pPr>
            <a:r>
              <a:rPr lang="ru-RU" sz="1400" dirty="0">
                <a:latin typeface="Arial" pitchFamily="34" charset="0"/>
                <a:cs typeface="Arabic Typesetting" pitchFamily="66" charset="-78"/>
              </a:rPr>
              <a:t>Было принято решение о немедленном штурме. В течение двух последующих дней крепость подвергалась массированной бомбардировке из 600 орудий.</a:t>
            </a:r>
          </a:p>
          <a:p>
            <a:pPr indent="342900" algn="just"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Штурм, ставший классикой военного искусства, начался в половине шестого утра 24 декабря 1790 года.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72066" y="1500174"/>
            <a:ext cx="34290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latin typeface="Arial" pitchFamily="34" charset="0"/>
                <a:cs typeface="Arial" pitchFamily="34" charset="0"/>
              </a:rPr>
              <a:t>«Я с войсками сюда прибыл. 24 часа на размышление для сдачи и воля; первые мои выстрелы - уже неволя; штурм - смерть».</a:t>
            </a:r>
          </a:p>
          <a:p>
            <a:pPr algn="r"/>
            <a:r>
              <a:rPr lang="ru-RU" sz="1400" b="1" dirty="0">
                <a:latin typeface="Arial" pitchFamily="34" charset="0"/>
                <a:cs typeface="Arial" pitchFamily="34" charset="0"/>
              </a:rPr>
              <a:t>А. В. Суворов</a:t>
            </a:r>
          </a:p>
        </p:txBody>
      </p:sp>
      <p:pic>
        <p:nvPicPr>
          <p:cNvPr id="20482" name="Picture 2" descr="C:\Users\bibl5\Desktop\211215_vzyatie_izmaila_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71546"/>
            <a:ext cx="4622502" cy="303445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5214942" y="3857628"/>
            <a:ext cx="39290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latin typeface="Arial" pitchFamily="34" charset="0"/>
                <a:cs typeface="Arial" pitchFamily="34" charset="0"/>
              </a:rPr>
              <a:t>Взятие Измаила русскими войсками 24 декабря 1790 года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0951" y="4246163"/>
            <a:ext cx="8572560" cy="2524276"/>
          </a:xfrm>
        </p:spPr>
        <p:txBody>
          <a:bodyPr>
            <a:noAutofit/>
          </a:bodyPr>
          <a:lstStyle/>
          <a:p>
            <a:pPr indent="342900" algn="just"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На западе колонны генералов Бориса де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Ласси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и Сергея Львова сходу форсировали вал, открыв ворота для кавалерии. Левее солдатам колонны генерала Федора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Мекноба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пришлось под огнем связывать попарно штурмовые лестницы, чтобы преодолеть более высокие укрепления. С восточной стороны спешенные казаки полковника Василия Орлова и бригадира Матвея Платова выдержали сильную контратаку турок, от которых досталось и колонне генерала Михаила Кутузова, занявшей бастион у восточных ворот. На юге, начавшие штурм чуть позже, колонны генерала Николая Арсеньева и бригадира Захара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Чепеги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под прикрытием речной флотилии замкнули кольцо.</a:t>
            </a:r>
          </a:p>
        </p:txBody>
      </p:sp>
      <p:pic>
        <p:nvPicPr>
          <p:cNvPr id="2050" name="Picture 2" descr="C:\Users\bibl5\Desktop\thumb_74993_artworks_original-pic330-330x220-89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770" y="214290"/>
            <a:ext cx="4179124" cy="278608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4590107" y="87561"/>
            <a:ext cx="41434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just"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Суворов планировал затемно сбить противника с вала, а затем максимально использовать светлое время суток, чтобы не прерывать бой на ночь. Свои силы он разделил на три отряда по три штурмовых колоны в каждом. Отряд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генерал-поручика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Павла Потемкина (7500 человек) атаковал с запада, отряд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генерал-поручика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Александра Самойлова (12000 человек) — с востока, отряд генерал-майора Осипа де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Рибаса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(9000 человек) — с юга через Дунай. Кавалерийский резерв (2500 человек) бригадира Федора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Вестфалена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 четырех группах занял позиции против каждых из крепостных ворот.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4358" y="3000603"/>
            <a:ext cx="4579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latin typeface="Arial" pitchFamily="34" charset="0"/>
                <a:cs typeface="Arial" pitchFamily="34" charset="0"/>
              </a:rPr>
              <a:t>«Въезд  А. В. Суворова в Измаил». Художник А. В. Русин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1804</TotalTime>
  <Words>1529</Words>
  <Application>Microsoft Office PowerPoint</Application>
  <PresentationFormat>Экран (4:3)</PresentationFormat>
  <Paragraphs>46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Ко Дню взятия турецкой крепости Измаил русскими войсками под командованием А. В. Суворова (1790 год)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Штурм и взятие Измаила</vt:lpstr>
      <vt:lpstr>Презентация PowerPoint</vt:lpstr>
      <vt:lpstr>Презентация PowerPoint</vt:lpstr>
      <vt:lpstr>Итоги штурма и значение победы под Измаилом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bibl5</dc:creator>
  <cp:lastModifiedBy>Лященко</cp:lastModifiedBy>
  <cp:revision>208</cp:revision>
  <dcterms:created xsi:type="dcterms:W3CDTF">2021-12-13T13:02:03Z</dcterms:created>
  <dcterms:modified xsi:type="dcterms:W3CDTF">2025-12-05T07:47:26Z</dcterms:modified>
</cp:coreProperties>
</file>